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8" r:id="rId4"/>
  </p:sldMasterIdLst>
  <p:notesMasterIdLst>
    <p:notesMasterId r:id="rId27"/>
  </p:notesMasterIdLst>
  <p:sldIdLst>
    <p:sldId id="262" r:id="rId5"/>
    <p:sldId id="556" r:id="rId6"/>
    <p:sldId id="587" r:id="rId7"/>
    <p:sldId id="578" r:id="rId8"/>
    <p:sldId id="569" r:id="rId9"/>
    <p:sldId id="546" r:id="rId10"/>
    <p:sldId id="568" r:id="rId11"/>
    <p:sldId id="586" r:id="rId12"/>
    <p:sldId id="582" r:id="rId13"/>
    <p:sldId id="580" r:id="rId14"/>
    <p:sldId id="581" r:id="rId15"/>
    <p:sldId id="584" r:id="rId16"/>
    <p:sldId id="583" r:id="rId17"/>
    <p:sldId id="585" r:id="rId18"/>
    <p:sldId id="588" r:id="rId19"/>
    <p:sldId id="589" r:id="rId20"/>
    <p:sldId id="590" r:id="rId21"/>
    <p:sldId id="591" r:id="rId22"/>
    <p:sldId id="592" r:id="rId23"/>
    <p:sldId id="593" r:id="rId24"/>
    <p:sldId id="594" r:id="rId25"/>
    <p:sldId id="555" r:id="rId26"/>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8" autoAdjust="0"/>
    <p:restoredTop sz="94660"/>
  </p:normalViewPr>
  <p:slideViewPr>
    <p:cSldViewPr showGuides="1">
      <p:cViewPr varScale="1">
        <p:scale>
          <a:sx n="82" d="100"/>
          <a:sy n="82" d="100"/>
        </p:scale>
        <p:origin x="653" y="72"/>
      </p:cViewPr>
      <p:guideLst>
        <p:guide orient="horz" pos="2160"/>
        <p:guide pos="3840"/>
      </p:guideLst>
    </p:cSldViewPr>
  </p:slideViewPr>
  <p:notesTextViewPr>
    <p:cViewPr>
      <p:scale>
        <a:sx n="1" d="1"/>
        <a:sy n="1" d="1"/>
      </p:scale>
      <p:origin x="0" y="0"/>
    </p:cViewPr>
  </p:notesTextViewPr>
  <p:sorterViewPr>
    <p:cViewPr>
      <p:scale>
        <a:sx n="100" d="100"/>
        <a:sy n="100" d="100"/>
      </p:scale>
      <p:origin x="0" y="-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 Komi" userId="a3a919d7-c878-4d8e-8493-faca80bee35a" providerId="ADAL" clId="{17F3AD9F-F33F-4517-96D4-165EBB1BDEBA}"/>
    <pc:docChg chg="modSld">
      <pc:chgData name="Anneli Komi" userId="a3a919d7-c878-4d8e-8493-faca80bee35a" providerId="ADAL" clId="{17F3AD9F-F33F-4517-96D4-165EBB1BDEBA}" dt="2023-05-04T12:39:05.337" v="0" actId="6549"/>
      <pc:docMkLst>
        <pc:docMk/>
      </pc:docMkLst>
      <pc:sldChg chg="modSp mod">
        <pc:chgData name="Anneli Komi" userId="a3a919d7-c878-4d8e-8493-faca80bee35a" providerId="ADAL" clId="{17F3AD9F-F33F-4517-96D4-165EBB1BDEBA}" dt="2023-05-04T12:39:05.337" v="0" actId="6549"/>
        <pc:sldMkLst>
          <pc:docMk/>
          <pc:sldMk cId="4271391614" sldId="262"/>
        </pc:sldMkLst>
        <pc:spChg chg="mod">
          <ac:chgData name="Anneli Komi" userId="a3a919d7-c878-4d8e-8493-faca80bee35a" providerId="ADAL" clId="{17F3AD9F-F33F-4517-96D4-165EBB1BDEBA}" dt="2023-05-04T12:39:05.337" v="0" actId="6549"/>
          <ac:spMkLst>
            <pc:docMk/>
            <pc:sldMk cId="4271391614" sldId="262"/>
            <ac:spMk id="8" creationId="{28535764-C966-4EEE-9C10-E8FE18B6BA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6AF8D-FC22-4752-A3B9-6DA469188AAA}" type="datetimeFigureOut">
              <a:rPr lang="fi-FI" smtClean="0"/>
              <a:t>4.5.2023</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D93A1-36CC-4246-897B-3343C27AA005}" type="slidenum">
              <a:rPr lang="fi-FI" smtClean="0"/>
              <a:t>‹#›</a:t>
            </a:fld>
            <a:endParaRPr lang="fi-FI"/>
          </a:p>
        </p:txBody>
      </p:sp>
    </p:spTree>
    <p:extLst>
      <p:ext uri="{BB962C8B-B14F-4D97-AF65-F5344CB8AC3E}">
        <p14:creationId xmlns:p14="http://schemas.microsoft.com/office/powerpoint/2010/main" val="238864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486000"/>
            <a:ext cx="7963200" cy="1850400"/>
          </a:xfrm>
        </p:spPr>
        <p:txBody>
          <a:bodyPr anchor="b"/>
          <a:lstStyle>
            <a:lvl1pPr>
              <a:defRPr sz="3600">
                <a:solidFill>
                  <a:schemeClr val="tx1"/>
                </a:solidFill>
              </a:defRPr>
            </a:lvl1pPr>
          </a:lstStyle>
          <a:p>
            <a:r>
              <a:rPr lang="fi-FI"/>
              <a:t>Muokkaa ots. perustyyl. napsautt.</a:t>
            </a:r>
            <a:endParaRPr lang="fi-FI" dirty="0"/>
          </a:p>
        </p:txBody>
      </p:sp>
      <p:sp>
        <p:nvSpPr>
          <p:cNvPr id="3" name="Alaotsikko 2"/>
          <p:cNvSpPr>
            <a:spLocks noGrp="1"/>
          </p:cNvSpPr>
          <p:nvPr>
            <p:ph type="subTitle" idx="1"/>
          </p:nvPr>
        </p:nvSpPr>
        <p:spPr>
          <a:xfrm>
            <a:off x="414000" y="2502000"/>
            <a:ext cx="7963200" cy="2088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p>
            <a:fld id="{5C121BBF-6B19-4C82-9DE3-E69FF4E32259}" type="datetime1">
              <a:rPr lang="fi-FI" smtClean="0"/>
              <a:t>4.5.2023</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06348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ja lähde">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5188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p>
        </p:txBody>
      </p:sp>
      <p:sp>
        <p:nvSpPr>
          <p:cNvPr id="8" name="Tekstin paikkamerkki 13"/>
          <p:cNvSpPr>
            <a:spLocks noGrp="1"/>
          </p:cNvSpPr>
          <p:nvPr>
            <p:ph type="body" sz="quarter" idx="13" hasCustomPrompt="1"/>
          </p:nvPr>
        </p:nvSpPr>
        <p:spPr>
          <a:xfrm>
            <a:off x="4139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dirty="0"/>
              <a:t>Kirjoita kuvateksti ja –lähde tähän.</a:t>
            </a:r>
          </a:p>
        </p:txBody>
      </p:sp>
      <p:cxnSp>
        <p:nvCxnSpPr>
          <p:cNvPr id="9" name="Suora yhdysviiva 8"/>
          <p:cNvCxnSpPr/>
          <p:nvPr/>
        </p:nvCxnSpPr>
        <p:spPr>
          <a:xfrm>
            <a:off x="414000" y="5841312"/>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in paikkamerkki 13"/>
          <p:cNvSpPr>
            <a:spLocks noGrp="1"/>
          </p:cNvSpPr>
          <p:nvPr>
            <p:ph type="body" sz="quarter" idx="14" hasCustomPrompt="1"/>
          </p:nvPr>
        </p:nvSpPr>
        <p:spPr>
          <a:xfrm>
            <a:off x="61535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11" name="Suora yhdysviiva 10"/>
          <p:cNvCxnSpPr/>
          <p:nvPr/>
        </p:nvCxnSpPr>
        <p:spPr>
          <a:xfrm>
            <a:off x="6153600" y="5841600"/>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0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erikokoista sisältöä">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512000"/>
            <a:ext cx="7656235" cy="4584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8328000" y="1512000"/>
            <a:ext cx="3334354" cy="4584000"/>
          </a:xfrm>
        </p:spPr>
        <p:txBody>
          <a:bodyPr>
            <a:noAutofit/>
          </a:bodyPr>
          <a:lstStyle>
            <a:lvl1pPr marL="179996" indent="-179996">
              <a:spcBef>
                <a:spcPts val="0"/>
              </a:spcBef>
              <a:defRPr sz="2400"/>
            </a:lvl1pPr>
            <a:lvl2pPr marL="359991" indent="-179996">
              <a:spcBef>
                <a:spcPts val="0"/>
              </a:spcBef>
              <a:defRPr sz="2200"/>
            </a:lvl2pPr>
            <a:lvl3pPr marL="539987" indent="-179996">
              <a:spcBef>
                <a:spcPts val="0"/>
              </a:spcBef>
              <a:defRPr sz="2200"/>
            </a:lvl3pPr>
            <a:lvl4pPr marL="719982" indent="-179996">
              <a:spcBef>
                <a:spcPts val="0"/>
              </a:spcBef>
              <a:defRPr sz="2200"/>
            </a:lvl4pPr>
            <a:lvl5pPr marL="899978" indent="-179996">
              <a:spcBef>
                <a:spcPts val="0"/>
              </a:spcBef>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70890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ksi erikokoista sisältöä ja lähde">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414000" y="1416000"/>
            <a:ext cx="3314852" cy="4320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4" name="Sisällön paikkamerkki 3"/>
          <p:cNvSpPr>
            <a:spLocks noGrp="1"/>
          </p:cNvSpPr>
          <p:nvPr>
            <p:ph sz="half" idx="2"/>
          </p:nvPr>
        </p:nvSpPr>
        <p:spPr>
          <a:xfrm>
            <a:off x="4008000" y="1416000"/>
            <a:ext cx="7680000"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endParaRPr lang="fi-FI" dirty="0"/>
          </a:p>
        </p:txBody>
      </p:sp>
      <p:sp>
        <p:nvSpPr>
          <p:cNvPr id="8"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11820552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uva ja musta 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dirty="0"/>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tx1"/>
                </a:solidFill>
              </a:defRPr>
            </a:lvl1pPr>
          </a:lstStyle>
          <a:p>
            <a:r>
              <a:rPr lang="fi-FI"/>
              <a:t>Muokkaa ots. perustyyl. napsautt.</a:t>
            </a:r>
            <a:endParaRPr lang="fi-FI" dirty="0"/>
          </a:p>
        </p:txBody>
      </p:sp>
      <p:sp>
        <p:nvSpPr>
          <p:cNvPr id="5" name="Tekstin paikkamerkki 3">
            <a:extLst>
              <a:ext uri="{FF2B5EF4-FFF2-40B4-BE49-F238E27FC236}">
                <a16:creationId xmlns:a16="http://schemas.microsoft.com/office/drawing/2014/main" id="{881DAB8D-13F6-43CF-AF21-8EDDA0983AF6}"/>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1973485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uva ja nega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dirty="0"/>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bg1"/>
                </a:solidFill>
              </a:defRPr>
            </a:lvl1pPr>
          </a:lstStyle>
          <a:p>
            <a:r>
              <a:rPr lang="fi-FI"/>
              <a:t>Muokkaa ots. perustyyl. napsautt.</a:t>
            </a:r>
            <a:endParaRPr lang="fi-FI" dirty="0"/>
          </a:p>
        </p:txBody>
      </p:sp>
      <p:sp>
        <p:nvSpPr>
          <p:cNvPr id="5" name="Tekstin paikkamerkki 3">
            <a:extLst>
              <a:ext uri="{FF2B5EF4-FFF2-40B4-BE49-F238E27FC236}">
                <a16:creationId xmlns:a16="http://schemas.microsoft.com/office/drawing/2014/main" id="{A86A8CFD-37ED-4749-956D-776FBCC0BB39}"/>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25640562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uva ja kuvateksti">
    <p:spTree>
      <p:nvGrpSpPr>
        <p:cNvPr id="1" name=""/>
        <p:cNvGrpSpPr/>
        <p:nvPr/>
      </p:nvGrpSpPr>
      <p:grpSpPr>
        <a:xfrm>
          <a:off x="0" y="0"/>
          <a:ext cx="0" cy="0"/>
          <a:chOff x="0" y="0"/>
          <a:chExt cx="0" cy="0"/>
        </a:xfrm>
      </p:grpSpPr>
      <p:sp>
        <p:nvSpPr>
          <p:cNvPr id="7" name="Tekstin paikkamerkki 13"/>
          <p:cNvSpPr>
            <a:spLocks noGrp="1"/>
          </p:cNvSpPr>
          <p:nvPr>
            <p:ph type="body" sz="quarter" idx="13" hasCustomPrompt="1"/>
          </p:nvPr>
        </p:nvSpPr>
        <p:spPr>
          <a:xfrm>
            <a:off x="414000" y="5856000"/>
            <a:ext cx="9576000" cy="1008000"/>
          </a:xfrm>
        </p:spPr>
        <p:txBody>
          <a:bodyPr tIns="0" bIns="0">
            <a:noAutofit/>
          </a:bodyPr>
          <a:lstStyle>
            <a:lvl1pPr marL="0" indent="0">
              <a:spcBef>
                <a:spcPts val="0"/>
              </a:spcBef>
              <a:buNone/>
              <a:defRPr sz="18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sp>
        <p:nvSpPr>
          <p:cNvPr id="12" name="Kuvan paikkamerkki 11"/>
          <p:cNvSpPr>
            <a:spLocks noGrp="1"/>
          </p:cNvSpPr>
          <p:nvPr>
            <p:ph type="pic" sz="quarter" idx="14" hasCustomPrompt="1"/>
          </p:nvPr>
        </p:nvSpPr>
        <p:spPr bwMode="hidden">
          <a:xfrm>
            <a:off x="0" y="0"/>
            <a:ext cx="12192000" cy="5808000"/>
          </a:xfrm>
          <a:solidFill>
            <a:schemeClr val="bg1">
              <a:lumMod val="85000"/>
            </a:schemeClr>
          </a:solidFill>
        </p:spPr>
        <p:txBody>
          <a:bodyPr anchor="ctr"/>
          <a:lstStyle>
            <a:lvl1pPr marL="0" indent="0" algn="ctr">
              <a:buNone/>
              <a:defRPr/>
            </a:lvl1pPr>
          </a:lstStyle>
          <a:p>
            <a:r>
              <a:rPr lang="fi-FI"/>
              <a:t>Vedä kuva paikkamerkkiin tai</a:t>
            </a:r>
            <a:br>
              <a:rPr lang="fi-FI"/>
            </a:br>
            <a:r>
              <a:rPr lang="fi-FI"/>
              <a:t>lisää napsauttamalla kuvaketta</a:t>
            </a:r>
          </a:p>
        </p:txBody>
      </p:sp>
      <p:sp>
        <p:nvSpPr>
          <p:cNvPr id="5" name="Tekstin paikkamerkki 3">
            <a:extLst>
              <a:ext uri="{FF2B5EF4-FFF2-40B4-BE49-F238E27FC236}">
                <a16:creationId xmlns:a16="http://schemas.microsoft.com/office/drawing/2014/main" id="{2CA83F02-F75C-41E6-8063-D1CDE2812214}"/>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32557328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29"/>
            <a:ext cx="7008000" cy="4424895"/>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29"/>
            <a:ext cx="7008000" cy="960000"/>
          </a:xfrm>
        </p:spPr>
        <p:txBody>
          <a:bodyPr/>
          <a:lstStyle/>
          <a:p>
            <a:r>
              <a:rPr lang="fi-FI"/>
              <a:t>Muokkaa ots. perustyyl. napsautt.</a:t>
            </a:r>
            <a:endParaRPr lang="fi-FI" dirty="0"/>
          </a:p>
        </p:txBody>
      </p:sp>
    </p:spTree>
    <p:extLst>
      <p:ext uri="{BB962C8B-B14F-4D97-AF65-F5344CB8AC3E}">
        <p14:creationId xmlns:p14="http://schemas.microsoft.com/office/powerpoint/2010/main" val="169491013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va-sisältö ja kuvateksti">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31"/>
            <a:ext cx="7008000" cy="2472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31"/>
            <a:ext cx="7008000" cy="960000"/>
          </a:xfrm>
        </p:spPr>
        <p:txBody>
          <a:bodyPr/>
          <a:lstStyle/>
          <a:p>
            <a:r>
              <a:rPr lang="fi-FI"/>
              <a:t>Muokkaa ots. perustyyl. napsautt.</a:t>
            </a:r>
          </a:p>
        </p:txBody>
      </p:sp>
      <p:sp>
        <p:nvSpPr>
          <p:cNvPr id="9" name="Tekstin paikkamerkki 8"/>
          <p:cNvSpPr>
            <a:spLocks noGrp="1"/>
          </p:cNvSpPr>
          <p:nvPr>
            <p:ph type="body" sz="quarter" idx="13" hasCustomPrompt="1"/>
          </p:nvPr>
        </p:nvSpPr>
        <p:spPr>
          <a:xfrm>
            <a:off x="4656667" y="4460331"/>
            <a:ext cx="7008000" cy="1897438"/>
          </a:xfrm>
        </p:spPr>
        <p:txBody>
          <a:bodyPr/>
          <a:lstStyle>
            <a:lvl1pPr marL="0" indent="0">
              <a:spcBef>
                <a:spcPts val="0"/>
              </a:spcBef>
              <a:buNone/>
              <a:defRPr sz="1800">
                <a:solidFill>
                  <a:schemeClr val="tx1"/>
                </a:solidFill>
              </a:defRPr>
            </a:lvl1pPr>
            <a:lvl2pPr marL="365991" indent="0">
              <a:buNone/>
              <a:defRPr sz="2667">
                <a:solidFill>
                  <a:schemeClr val="accent6">
                    <a:lumMod val="75000"/>
                    <a:lumOff val="25000"/>
                  </a:schemeClr>
                </a:solidFill>
              </a:defRPr>
            </a:lvl2pPr>
            <a:lvl3pPr marL="815980" indent="0">
              <a:buNone/>
              <a:defRPr sz="2667">
                <a:solidFill>
                  <a:schemeClr val="accent6">
                    <a:lumMod val="75000"/>
                    <a:lumOff val="25000"/>
                  </a:schemeClr>
                </a:solidFill>
              </a:defRPr>
            </a:lvl3pPr>
            <a:lvl4pPr marL="1199970" indent="0">
              <a:buNone/>
              <a:defRPr sz="2667">
                <a:solidFill>
                  <a:schemeClr val="accent6">
                    <a:lumMod val="75000"/>
                    <a:lumOff val="25000"/>
                  </a:schemeClr>
                </a:solidFill>
              </a:defRPr>
            </a:lvl4pPr>
            <a:lvl5pPr marL="1583960" indent="0">
              <a:buNone/>
              <a:defRPr sz="2667">
                <a:solidFill>
                  <a:schemeClr val="accent6">
                    <a:lumMod val="75000"/>
                    <a:lumOff val="25000"/>
                  </a:schemeClr>
                </a:solidFill>
              </a:defRPr>
            </a:lvl5pPr>
          </a:lstStyle>
          <a:p>
            <a:pPr lvl="0"/>
            <a:r>
              <a:rPr lang="fi-FI"/>
              <a:t>Kirjoita kuvateksti ja –lähde tähän</a:t>
            </a:r>
          </a:p>
        </p:txBody>
      </p:sp>
    </p:spTree>
    <p:extLst>
      <p:ext uri="{BB962C8B-B14F-4D97-AF65-F5344CB8AC3E}">
        <p14:creationId xmlns:p14="http://schemas.microsoft.com/office/powerpoint/2010/main" val="1671935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A3C3278E-765C-4FED-AAAB-781631F41A93}" type="datetime1">
              <a:rPr lang="fi-FI" smtClean="0"/>
              <a:t>4.5.2023</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61908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llinen 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4.5.2023</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20334496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339C2F9F-D62C-45B4-A903-8104CE8EF828}" type="datetime1">
              <a:rPr lang="fi-FI" smtClean="0"/>
              <a:t>4.5.2023</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5312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0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yntikortti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4.5.2023</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
        <p:nvSpPr>
          <p:cNvPr id="6" name="Tekstin paikkamerkki 5"/>
          <p:cNvSpPr>
            <a:spLocks noGrp="1"/>
          </p:cNvSpPr>
          <p:nvPr>
            <p:ph type="body" sz="quarter" idx="13" hasCustomPrompt="1"/>
          </p:nvPr>
        </p:nvSpPr>
        <p:spPr>
          <a:xfrm>
            <a:off x="414000" y="1097280"/>
            <a:ext cx="5544000" cy="4731552"/>
          </a:xfrm>
        </p:spPr>
        <p:txBody>
          <a:bodyPr/>
          <a:lstStyle>
            <a:lvl1pPr marL="0" indent="0">
              <a:spcBef>
                <a:spcPts val="0"/>
              </a:spcBef>
              <a:buNone/>
              <a:defRPr sz="2400"/>
            </a:lvl1pPr>
          </a:lstStyle>
          <a:p>
            <a:pPr lvl="0"/>
            <a:r>
              <a:rPr lang="fi-FI"/>
              <a:t>Etunimi Sukunimi</a:t>
            </a:r>
            <a:br>
              <a:rPr lang="fi-FI"/>
            </a:br>
            <a:r>
              <a:rPr lang="fi-FI"/>
              <a:t>tehtävänimike</a:t>
            </a:r>
            <a:br>
              <a:rPr lang="fi-FI"/>
            </a:br>
            <a:br>
              <a:rPr lang="fi-FI"/>
            </a:br>
            <a:r>
              <a:rPr lang="fi-FI"/>
              <a:t>p. </a:t>
            </a:r>
            <a:r>
              <a:rPr lang="fi-FI" dirty="0"/>
              <a:t>00 0000 000, 000 000 000</a:t>
            </a:r>
            <a:br>
              <a:rPr lang="fi-FI" dirty="0"/>
            </a:br>
            <a:r>
              <a:rPr lang="fi-FI" dirty="0" err="1"/>
              <a:t>etunimi.sukunimi@yrittajat.fi</a:t>
            </a:r>
            <a:br>
              <a:rPr lang="fi-FI" dirty="0"/>
            </a:br>
            <a:br>
              <a:rPr lang="fi-FI" dirty="0"/>
            </a:br>
            <a:r>
              <a:rPr lang="fi-FI" dirty="0"/>
              <a:t>Twitter:</a:t>
            </a:r>
            <a:br>
              <a:rPr lang="fi-FI" dirty="0"/>
            </a:br>
            <a:r>
              <a:rPr lang="fi-FI" dirty="0"/>
              <a:t>Instagram:</a:t>
            </a:r>
            <a:br>
              <a:rPr lang="fi-FI" dirty="0"/>
            </a:br>
            <a:r>
              <a:rPr lang="fi-FI" dirty="0"/>
              <a:t>Facebook:</a:t>
            </a:r>
            <a:br>
              <a:rPr lang="fi-FI" dirty="0"/>
            </a:br>
            <a:br>
              <a:rPr lang="fi-FI" dirty="0"/>
            </a:br>
            <a:r>
              <a:rPr lang="fi-FI" dirty="0" err="1"/>
              <a:t>yrittajat.fi</a:t>
            </a:r>
            <a:endParaRPr lang="fi-FI" dirty="0"/>
          </a:p>
        </p:txBody>
      </p:sp>
      <p:sp>
        <p:nvSpPr>
          <p:cNvPr id="8" name="Kuvan paikkamerkki 7"/>
          <p:cNvSpPr>
            <a:spLocks noGrp="1"/>
          </p:cNvSpPr>
          <p:nvPr>
            <p:ph type="pic" sz="quarter" idx="14" hasCustomPrompt="1"/>
          </p:nvPr>
        </p:nvSpPr>
        <p:spPr>
          <a:xfrm>
            <a:off x="6096000" y="1097280"/>
            <a:ext cx="6096000" cy="4731552"/>
          </a:xfrm>
          <a:noFill/>
        </p:spPr>
        <p:txBody>
          <a:bodyPr anchor="ctr"/>
          <a:lstStyle>
            <a:lvl1pPr marL="239994" indent="0" algn="ctr">
              <a:spcBef>
                <a:spcPts val="0"/>
              </a:spcBef>
              <a:buNone/>
              <a:defRPr sz="2667"/>
            </a:lvl1pPr>
          </a:lstStyle>
          <a:p>
            <a:r>
              <a:rPr lang="fi-FI" dirty="0"/>
              <a:t>Vedä kuva paikkamerkkiin tai</a:t>
            </a:r>
            <a:br>
              <a:rPr lang="fi-FI" dirty="0"/>
            </a:br>
            <a:r>
              <a:rPr lang="fi-FI" dirty="0"/>
              <a:t>lisää napsauttamalla kuvaketta</a:t>
            </a:r>
          </a:p>
        </p:txBody>
      </p:sp>
    </p:spTree>
    <p:extLst>
      <p:ext uri="{BB962C8B-B14F-4D97-AF65-F5344CB8AC3E}">
        <p14:creationId xmlns:p14="http://schemas.microsoft.com/office/powerpoint/2010/main" val="19998797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1"/>
        </a:solidFill>
        <a:effectLst/>
      </p:bgPr>
    </p:bg>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546" y="2237780"/>
            <a:ext cx="6132909" cy="2382440"/>
          </a:xfrm>
          <a:prstGeom prst="rect">
            <a:avLst/>
          </a:prstGeom>
        </p:spPr>
      </p:pic>
    </p:spTree>
    <p:extLst>
      <p:ext uri="{BB962C8B-B14F-4D97-AF65-F5344CB8AC3E}">
        <p14:creationId xmlns:p14="http://schemas.microsoft.com/office/powerpoint/2010/main" val="11054893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C3BA2D1-D975-4BC5-8428-6E3BE76E0E07}" type="datetime1">
              <a:rPr lang="fi-FI" smtClean="0"/>
              <a:t>4.5.2023</a:t>
            </a:fld>
            <a:endParaRPr lang="en-US"/>
          </a:p>
        </p:txBody>
      </p:sp>
      <p:sp>
        <p:nvSpPr>
          <p:cNvPr id="5" name="Footer Placeholder 4"/>
          <p:cNvSpPr>
            <a:spLocks noGrp="1"/>
          </p:cNvSpPr>
          <p:nvPr>
            <p:ph type="ftr" sz="quarter" idx="11"/>
          </p:nvPr>
        </p:nvSpPr>
        <p:spPr/>
        <p:txBody>
          <a:bodyPr/>
          <a:lstStyle/>
          <a:p>
            <a:r>
              <a:rPr lang="en-US"/>
              <a:t>Mika Haavisto, Suomen Yrittäjät </a:t>
            </a:r>
          </a:p>
        </p:txBody>
      </p:sp>
      <p:sp>
        <p:nvSpPr>
          <p:cNvPr id="6" name="Slide Number Placeholder 5"/>
          <p:cNvSpPr>
            <a:spLocks noGrp="1"/>
          </p:cNvSpPr>
          <p:nvPr>
            <p:ph type="sldNum" sz="quarter" idx="12"/>
          </p:nvPr>
        </p:nvSpPr>
        <p:spPr/>
        <p:txBody>
          <a:bodyPr/>
          <a:lstStyle/>
          <a:p>
            <a:fld id="{131F34E1-4A03-4647-AD6A-109BB4558938}" type="slidenum">
              <a:rPr lang="en-US" smtClean="0"/>
              <a:t>‹#›</a:t>
            </a:fld>
            <a:endParaRPr lang="en-US"/>
          </a:p>
        </p:txBody>
      </p:sp>
    </p:spTree>
    <p:extLst>
      <p:ext uri="{BB962C8B-B14F-4D97-AF65-F5344CB8AC3E}">
        <p14:creationId xmlns:p14="http://schemas.microsoft.com/office/powerpoint/2010/main" val="41832794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 ja sisältö 2">
    <p:bg>
      <p:bgPr>
        <a:solidFill>
          <a:schemeClr val="tx2"/>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lvl1pPr>
              <a:defRPr>
                <a:solidFill>
                  <a:schemeClr val="bg1"/>
                </a:solidFill>
              </a:defRPr>
            </a:lvl1pPr>
          </a:lstStyle>
          <a:p>
            <a:r>
              <a:rPr lang="fi-FI"/>
              <a:t>Muokkaa ots. perustyyl. napsautt.</a:t>
            </a:r>
          </a:p>
        </p:txBody>
      </p:sp>
      <p:pic>
        <p:nvPicPr>
          <p:cNvPr id="9" name="Kuva 8">
            <a:extLst>
              <a:ext uri="{FF2B5EF4-FFF2-40B4-BE49-F238E27FC236}">
                <a16:creationId xmlns:a16="http://schemas.microsoft.com/office/drawing/2014/main" id="{B18DD67E-A907-49C4-9344-9E05BD7F82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24328083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sanvaihto">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lvl1pPr>
          </a:lstStyle>
          <a:p>
            <a:r>
              <a:rPr lang="fi-FI"/>
              <a:t>Muokkaa ots. perustyyl. napsautt.</a:t>
            </a:r>
            <a:endParaRPr lang="fi-FI" dirty="0"/>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040217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vaihto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pic>
        <p:nvPicPr>
          <p:cNvPr id="8" name="Kuva 7">
            <a:extLst>
              <a:ext uri="{FF2B5EF4-FFF2-40B4-BE49-F238E27FC236}">
                <a16:creationId xmlns:a16="http://schemas.microsoft.com/office/drawing/2014/main" id="{30A00A45-5EE7-4C10-8E10-A75FF849C9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14524442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vallinen 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776532"/>
            <a:ext cx="10795468" cy="1200000"/>
          </a:xfrm>
        </p:spPr>
        <p:txBody>
          <a:bodyPr/>
          <a:lstStyle>
            <a:lvl1pPr>
              <a:defRPr sz="3600">
                <a:solidFill>
                  <a:schemeClr val="tx1"/>
                </a:solidFill>
              </a:defRPr>
            </a:lvl1pPr>
          </a:lstStyle>
          <a:p>
            <a:r>
              <a:rPr lang="fi-FI"/>
              <a:t>Muokkaa ots. perustyyl. napsautt.</a:t>
            </a:r>
          </a:p>
        </p:txBody>
      </p:sp>
      <p:sp>
        <p:nvSpPr>
          <p:cNvPr id="3" name="Alaotsikko 2"/>
          <p:cNvSpPr>
            <a:spLocks noGrp="1"/>
          </p:cNvSpPr>
          <p:nvPr>
            <p:ph type="subTitle" idx="1"/>
          </p:nvPr>
        </p:nvSpPr>
        <p:spPr>
          <a:xfrm>
            <a:off x="414000" y="2024532"/>
            <a:ext cx="10795468" cy="1344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7" name="Suorakulmio 6"/>
          <p:cNvSpPr/>
          <p:nvPr/>
        </p:nvSpPr>
        <p:spPr bwMode="ltGray">
          <a:xfrm>
            <a:off x="9128560" y="3431685"/>
            <a:ext cx="3078000" cy="3429000"/>
          </a:xfrm>
          <a:prstGeom prst="rect">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err="1"/>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459038" y="4690463"/>
            <a:ext cx="2346257" cy="911447"/>
          </a:xfrm>
          <a:prstGeom prst="rect">
            <a:avLst/>
          </a:prstGeom>
        </p:spPr>
      </p:pic>
      <p:sp>
        <p:nvSpPr>
          <p:cNvPr id="14" name="Kuvan paikkamerkki 13">
            <a:extLst>
              <a:ext uri="{FF2B5EF4-FFF2-40B4-BE49-F238E27FC236}">
                <a16:creationId xmlns:a16="http://schemas.microsoft.com/office/drawing/2014/main" id="{58BF3A17-CBF0-4A75-A58C-DF4A63495EE0}"/>
              </a:ext>
            </a:extLst>
          </p:cNvPr>
          <p:cNvSpPr>
            <a:spLocks noGrp="1"/>
          </p:cNvSpPr>
          <p:nvPr>
            <p:ph type="pic" sz="quarter" idx="13" hasCustomPrompt="1"/>
          </p:nvPr>
        </p:nvSpPr>
        <p:spPr>
          <a:xfrm>
            <a:off x="0" y="3431685"/>
            <a:ext cx="9139203" cy="3429000"/>
          </a:xfrm>
          <a:custGeom>
            <a:avLst/>
            <a:gdLst>
              <a:gd name="connsiteX0" fmla="*/ 0 w 9139203"/>
              <a:gd name="connsiteY0" fmla="*/ 0 h 3429000"/>
              <a:gd name="connsiteX1" fmla="*/ 9139203 w 9139203"/>
              <a:gd name="connsiteY1" fmla="*/ 0 h 3429000"/>
              <a:gd name="connsiteX2" fmla="*/ 9139203 w 9139203"/>
              <a:gd name="connsiteY2" fmla="*/ 554358 h 3429000"/>
              <a:gd name="connsiteX3" fmla="*/ 8475776 w 9139203"/>
              <a:gd name="connsiteY3" fmla="*/ 993655 h 3429000"/>
              <a:gd name="connsiteX4" fmla="*/ 9139203 w 9139203"/>
              <a:gd name="connsiteY4" fmla="*/ 1432952 h 3429000"/>
              <a:gd name="connsiteX5" fmla="*/ 9139203 w 9139203"/>
              <a:gd name="connsiteY5" fmla="*/ 3429000 h 3429000"/>
              <a:gd name="connsiteX6" fmla="*/ 0 w 9139203"/>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9203" h="3429000">
                <a:moveTo>
                  <a:pt x="0" y="0"/>
                </a:moveTo>
                <a:lnTo>
                  <a:pt x="9139203" y="0"/>
                </a:lnTo>
                <a:lnTo>
                  <a:pt x="9139203" y="554358"/>
                </a:lnTo>
                <a:lnTo>
                  <a:pt x="8475776" y="993655"/>
                </a:lnTo>
                <a:lnTo>
                  <a:pt x="9139203" y="1432952"/>
                </a:lnTo>
                <a:lnTo>
                  <a:pt x="9139203" y="3429000"/>
                </a:lnTo>
                <a:lnTo>
                  <a:pt x="0" y="3429000"/>
                </a:lnTo>
                <a:close/>
              </a:path>
            </a:pathLst>
          </a:custGeom>
          <a:solidFill>
            <a:schemeClr val="bg1">
              <a:lumMod val="85000"/>
            </a:schemeClr>
          </a:solidFill>
        </p:spPr>
        <p:txBody>
          <a:bodyPr wrap="square" anchor="ctr">
            <a:noAutofit/>
          </a:bodyPr>
          <a:lstStyle>
            <a:lvl1pPr marL="10584" indent="0" algn="ctr">
              <a:buNone/>
              <a:tabLst/>
              <a:defRPr/>
            </a:lvl1pPr>
          </a:lstStyle>
          <a:p>
            <a:r>
              <a:rPr lang="fi-FI"/>
              <a:t>Vedä kuva paikkamerkkiin tai </a:t>
            </a:r>
            <a:br>
              <a:rPr lang="fi-FI"/>
            </a:br>
            <a:r>
              <a:rPr lang="fi-FI"/>
              <a:t>lisää napsauttamalla kuvaketta</a:t>
            </a:r>
          </a:p>
        </p:txBody>
      </p:sp>
      <p:sp>
        <p:nvSpPr>
          <p:cNvPr id="4" name="Päivämäärän paikkamerkki 3"/>
          <p:cNvSpPr>
            <a:spLocks noGrp="1"/>
          </p:cNvSpPr>
          <p:nvPr>
            <p:ph type="dt" sz="half" idx="10"/>
          </p:nvPr>
        </p:nvSpPr>
        <p:spPr/>
        <p:txBody>
          <a:body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a:xfrm>
            <a:off x="414000" y="6516000"/>
            <a:ext cx="576000" cy="324000"/>
          </a:xfrm>
        </p:spPr>
        <p:txBody>
          <a:bodyPr/>
          <a:lstStyle/>
          <a:p>
            <a:fld id="{DA6950FC-F01D-432E-92A0-E4475BC39D8F}" type="slidenum">
              <a:rPr lang="fi-FI" smtClean="0"/>
              <a:t>‹#›</a:t>
            </a:fld>
            <a:endParaRPr lang="fi-FI"/>
          </a:p>
        </p:txBody>
      </p:sp>
      <p:sp>
        <p:nvSpPr>
          <p:cNvPr id="15" name="Kolmio 9">
            <a:extLst>
              <a:ext uri="{FF2B5EF4-FFF2-40B4-BE49-F238E27FC236}">
                <a16:creationId xmlns:a16="http://schemas.microsoft.com/office/drawing/2014/main" id="{75A302AC-973C-4C9F-B64C-275B843D6E09}"/>
              </a:ext>
            </a:extLst>
          </p:cNvPr>
          <p:cNvSpPr/>
          <p:nvPr/>
        </p:nvSpPr>
        <p:spPr bwMode="ltGray">
          <a:xfrm rot="16200000">
            <a:off x="8356994" y="4091882"/>
            <a:ext cx="883212" cy="666915"/>
          </a:xfrm>
          <a:prstGeom prst="triangle">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p>
        </p:txBody>
      </p:sp>
    </p:spTree>
    <p:extLst>
      <p:ext uri="{BB962C8B-B14F-4D97-AF65-F5344CB8AC3E}">
        <p14:creationId xmlns:p14="http://schemas.microsoft.com/office/powerpoint/2010/main" val="2226379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diagrammi ja lähde">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dirty="0"/>
              <a:t>Lisää lähdetieto napsauttamalla</a:t>
            </a:r>
          </a:p>
        </p:txBody>
      </p:sp>
      <p:sp>
        <p:nvSpPr>
          <p:cNvPr id="4" name="Päivämäärän paikkamerkki 3"/>
          <p:cNvSpPr>
            <a:spLocks noGrp="1"/>
          </p:cNvSpPr>
          <p:nvPr>
            <p:ph type="dt" sz="half" idx="10"/>
          </p:nvPr>
        </p:nvSpPr>
        <p:spPr/>
        <p:txBody>
          <a:body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cxnSp>
        <p:nvCxnSpPr>
          <p:cNvPr id="8" name="Suora yhdysviiva 7"/>
          <p:cNvCxnSpPr/>
          <p:nvPr/>
        </p:nvCxnSpPr>
        <p:spPr>
          <a:xfrm>
            <a:off x="414000" y="5841312"/>
            <a:ext cx="1125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tsikko 8">
            <a:extLst>
              <a:ext uri="{FF2B5EF4-FFF2-40B4-BE49-F238E27FC236}">
                <a16:creationId xmlns:a16="http://schemas.microsoft.com/office/drawing/2014/main" id="{09AE56AE-2C12-4176-879E-9B5423F76D66}"/>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41185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sisältö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CE8FED5-D933-44C8-9564-D710DB44FAAC}" type="datetime1">
              <a:rPr lang="fi-FI" smtClean="0"/>
              <a:t>4.5.2023</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30986250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5188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95E75A26-E7EB-42B7-B05A-8F0C149E23CB}" type="datetime1">
              <a:rPr lang="fi-FI" smtClean="0"/>
              <a:t>4.5.2023</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a:extLst>
              <a:ext uri="{FF2B5EF4-FFF2-40B4-BE49-F238E27FC236}">
                <a16:creationId xmlns:a16="http://schemas.microsoft.com/office/drawing/2014/main" id="{0381782D-255F-4853-838D-BA013CF688A1}"/>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3776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5" cstate="print">
            <a:extLst>
              <a:ext uri="{28A0092B-C50C-407E-A947-70E740481C1C}">
                <a14:useLocalDpi xmlns:a14="http://schemas.microsoft.com/office/drawing/2010/main" val="0"/>
              </a:ext>
            </a:extLst>
          </a:blip>
          <a:srcRect t="10141"/>
          <a:stretch/>
        </p:blipFill>
        <p:spPr>
          <a:xfrm>
            <a:off x="9552790" y="18056"/>
            <a:ext cx="2340000" cy="913763"/>
          </a:xfrm>
          <a:prstGeom prst="rect">
            <a:avLst/>
          </a:prstGeom>
        </p:spPr>
      </p:pic>
      <p:sp>
        <p:nvSpPr>
          <p:cNvPr id="2" name="Otsikon paikkamerkki 1"/>
          <p:cNvSpPr>
            <a:spLocks noGrp="1"/>
          </p:cNvSpPr>
          <p:nvPr>
            <p:ph type="title"/>
          </p:nvPr>
        </p:nvSpPr>
        <p:spPr>
          <a:xfrm>
            <a:off x="414000" y="0"/>
            <a:ext cx="9138790" cy="1116000"/>
          </a:xfrm>
          <a:prstGeom prst="rect">
            <a:avLst/>
          </a:prstGeom>
        </p:spPr>
        <p:txBody>
          <a:bodyPr vert="horz" lIns="0" tIns="0" rIns="0" bIns="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14000" y="1416000"/>
            <a:ext cx="11248354" cy="4680000"/>
          </a:xfrm>
          <a:prstGeom prst="rect">
            <a:avLst/>
          </a:prstGeom>
        </p:spPr>
        <p:txBody>
          <a:bodyPr vert="horz" lIns="0" tIns="45720" rIns="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p:cNvSpPr>
            <a:spLocks noGrp="1"/>
          </p:cNvSpPr>
          <p:nvPr>
            <p:ph type="dt" sz="half" idx="2"/>
          </p:nvPr>
        </p:nvSpPr>
        <p:spPr>
          <a:xfrm>
            <a:off x="8880000" y="6515944"/>
            <a:ext cx="1248000" cy="324000"/>
          </a:xfrm>
          <a:prstGeom prst="rect">
            <a:avLst/>
          </a:prstGeom>
        </p:spPr>
        <p:txBody>
          <a:bodyPr vert="horz" lIns="91440" tIns="45720" rIns="91440" bIns="45720" rtlCol="0" anchor="ctr"/>
          <a:lstStyle>
            <a:lvl1pPr algn="l">
              <a:defRPr sz="1000">
                <a:solidFill>
                  <a:schemeClr val="tx1"/>
                </a:solidFill>
              </a:defRPr>
            </a:lvl1pPr>
          </a:lstStyle>
          <a:p>
            <a:fld id="{1CE8FED5-D933-44C8-9564-D710DB44FAAC}" type="datetime1">
              <a:rPr lang="fi-FI" smtClean="0"/>
              <a:t>4.5.2023</a:t>
            </a:fld>
            <a:endParaRPr lang="fi-FI"/>
          </a:p>
        </p:txBody>
      </p:sp>
      <p:sp>
        <p:nvSpPr>
          <p:cNvPr id="5" name="Alatunnisteen paikkamerkki 4"/>
          <p:cNvSpPr>
            <a:spLocks noGrp="1"/>
          </p:cNvSpPr>
          <p:nvPr>
            <p:ph type="ftr" sz="quarter" idx="3"/>
          </p:nvPr>
        </p:nvSpPr>
        <p:spPr>
          <a:xfrm>
            <a:off x="1128000" y="6515944"/>
            <a:ext cx="7752000" cy="324000"/>
          </a:xfrm>
          <a:prstGeom prst="rect">
            <a:avLst/>
          </a:prstGeom>
        </p:spPr>
        <p:txBody>
          <a:bodyPr vert="horz" lIns="91440" tIns="45720" rIns="91440" bIns="45720" rtlCol="0" anchor="ctr"/>
          <a:lstStyle>
            <a:lvl1pPr algn="l">
              <a:defRPr sz="1000">
                <a:solidFill>
                  <a:schemeClr val="tx1"/>
                </a:solidFill>
              </a:defRPr>
            </a:lvl1pPr>
          </a:lstStyle>
          <a:p>
            <a:r>
              <a:rPr lang="fi-FI"/>
              <a:t>[Alatunnisteteksti]</a:t>
            </a:r>
          </a:p>
        </p:txBody>
      </p:sp>
      <p:sp>
        <p:nvSpPr>
          <p:cNvPr id="6" name="Dian numeron paikkamerkki 5"/>
          <p:cNvSpPr>
            <a:spLocks noGrp="1"/>
          </p:cNvSpPr>
          <p:nvPr>
            <p:ph type="sldNum" sz="quarter" idx="4"/>
          </p:nvPr>
        </p:nvSpPr>
        <p:spPr>
          <a:xfrm>
            <a:off x="414000" y="6515944"/>
            <a:ext cx="576000" cy="324000"/>
          </a:xfrm>
          <a:prstGeom prst="rect">
            <a:avLst/>
          </a:prstGeom>
        </p:spPr>
        <p:txBody>
          <a:bodyPr vert="horz" lIns="0" tIns="45720" rIns="91440" bIns="45720" rtlCol="0" anchor="ctr"/>
          <a:lstStyle>
            <a:lvl1pPr algn="l">
              <a:defRPr sz="1000">
                <a:solidFill>
                  <a:schemeClr val="tx1"/>
                </a:solid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484366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 id="2147484470" r:id="rId22"/>
    <p:sldLayoutId id="2147484471" r:id="rId23"/>
  </p:sldLayoutIdLst>
  <p:hf sldNum="0" hdr="0" ftr="0" dt="0"/>
  <p:txStyles>
    <p:titleStyle>
      <a:lvl1pPr algn="l" defTabSz="914377" rtl="0" eaLnBrk="1" latinLnBrk="0" hangingPunct="1">
        <a:spcBef>
          <a:spcPct val="0"/>
        </a:spcBef>
        <a:buNone/>
        <a:defRPr sz="3000" b="1" kern="1200">
          <a:solidFill>
            <a:schemeClr val="tx1"/>
          </a:solidFill>
          <a:latin typeface="+mj-lt"/>
          <a:ea typeface="+mj-ea"/>
          <a:cs typeface="+mj-cs"/>
        </a:defRPr>
      </a:lvl1pPr>
    </p:titleStyle>
    <p:bodyStyle>
      <a:lvl1pPr marL="239994" indent="-239994" algn="l" defTabSz="914377" rtl="0" eaLnBrk="1" latinLnBrk="0" hangingPunct="1">
        <a:spcBef>
          <a:spcPct val="20000"/>
        </a:spcBef>
        <a:buClr>
          <a:srgbClr val="000000"/>
        </a:buClr>
        <a:buFont typeface="Arial" pitchFamily="34" charset="0"/>
        <a:buChar char="•"/>
        <a:defRPr sz="2400" kern="1200">
          <a:solidFill>
            <a:schemeClr val="tx1"/>
          </a:solidFill>
          <a:latin typeface="+mn-lt"/>
          <a:ea typeface="+mn-ea"/>
          <a:cs typeface="+mn-cs"/>
        </a:defRPr>
      </a:lvl1pPr>
      <a:lvl2pPr marL="629984" indent="-263993"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2pPr>
      <a:lvl3pPr marL="105597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3pPr>
      <a:lvl4pPr marL="143996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4pPr>
      <a:lvl5pPr marL="182395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5pPr>
      <a:lvl6pPr marL="220794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6pPr>
      <a:lvl7pPr marL="261593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7pPr>
      <a:lvl8pPr marL="302392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8pPr>
      <a:lvl9pPr marL="340791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6563270-B246-495F-9E28-410DC6772378}"/>
              </a:ext>
            </a:extLst>
          </p:cNvPr>
          <p:cNvSpPr>
            <a:spLocks noGrp="1"/>
          </p:cNvSpPr>
          <p:nvPr>
            <p:ph type="ctrTitle"/>
          </p:nvPr>
        </p:nvSpPr>
        <p:spPr>
          <a:xfrm>
            <a:off x="414000" y="620688"/>
            <a:ext cx="11778000" cy="1200000"/>
          </a:xfrm>
        </p:spPr>
        <p:txBody>
          <a:bodyPr/>
          <a:lstStyle/>
          <a:p>
            <a:r>
              <a:rPr lang="fi-FI" dirty="0"/>
              <a:t>Miksi et ostaisi itsellesi työpaikkaa?</a:t>
            </a:r>
          </a:p>
        </p:txBody>
      </p:sp>
      <p:sp>
        <p:nvSpPr>
          <p:cNvPr id="8" name="Alaotsikko 7">
            <a:extLst>
              <a:ext uri="{FF2B5EF4-FFF2-40B4-BE49-F238E27FC236}">
                <a16:creationId xmlns:a16="http://schemas.microsoft.com/office/drawing/2014/main" id="{28535764-C966-4EEE-9C10-E8FE18B6BAD7}"/>
              </a:ext>
            </a:extLst>
          </p:cNvPr>
          <p:cNvSpPr>
            <a:spLocks noGrp="1"/>
          </p:cNvSpPr>
          <p:nvPr>
            <p:ph type="subTitle" idx="1"/>
          </p:nvPr>
        </p:nvSpPr>
        <p:spPr/>
        <p:txBody>
          <a:bodyPr/>
          <a:lstStyle/>
          <a:p>
            <a:r>
              <a:rPr lang="fi-FI" dirty="0"/>
              <a:t>Anneli Komi, Suomen Yrittäjät</a:t>
            </a:r>
          </a:p>
        </p:txBody>
      </p:sp>
      <p:pic>
        <p:nvPicPr>
          <p:cNvPr id="5" name="Kuvan paikkamerkki 4">
            <a:extLst>
              <a:ext uri="{FF2B5EF4-FFF2-40B4-BE49-F238E27FC236}">
                <a16:creationId xmlns:a16="http://schemas.microsoft.com/office/drawing/2014/main" id="{C50AD48C-B59A-4E3A-939D-BD1F318A6219}"/>
              </a:ext>
            </a:extLst>
          </p:cNvPr>
          <p:cNvPicPr>
            <a:picLocks noGrp="1" noChangeAspect="1"/>
          </p:cNvPicPr>
          <p:nvPr>
            <p:ph type="pic" sz="quarter" idx="13"/>
          </p:nvPr>
        </p:nvPicPr>
        <p:blipFill>
          <a:blip r:embed="rId2"/>
          <a:srcRect t="1975" b="1975"/>
          <a:stretch>
            <a:fillRect/>
          </a:stretch>
        </p:blipFill>
        <p:spPr>
          <a:prstGeom prst="rect">
            <a:avLst/>
          </a:prstGeom>
        </p:spPr>
      </p:pic>
    </p:spTree>
    <p:extLst>
      <p:ext uri="{BB962C8B-B14F-4D97-AF65-F5344CB8AC3E}">
        <p14:creationId xmlns:p14="http://schemas.microsoft.com/office/powerpoint/2010/main" val="427139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6426E6CC-FD8C-485F-9167-9FF3049CDDC7}"/>
              </a:ext>
            </a:extLst>
          </p:cNvPr>
          <p:cNvSpPr>
            <a:spLocks noGrp="1"/>
          </p:cNvSpPr>
          <p:nvPr>
            <p:ph idx="1"/>
          </p:nvPr>
        </p:nvSpPr>
        <p:spPr>
          <a:xfrm>
            <a:off x="414000" y="1556792"/>
            <a:ext cx="11248354" cy="4680000"/>
          </a:xfrm>
        </p:spPr>
        <p:txBody>
          <a:bodyPr/>
          <a:lstStyle/>
          <a:p>
            <a:pPr marL="457200" indent="-457200">
              <a:buFont typeface="+mj-lt"/>
              <a:buAutoNum type="arabicPeriod" startAt="2"/>
            </a:pPr>
            <a:r>
              <a:rPr lang="fi-FI" b="1" dirty="0"/>
              <a:t>Sinulla on kassavirtaa ensimmäisestä päivästä lähtien. </a:t>
            </a:r>
          </a:p>
          <a:p>
            <a:pPr marL="0" indent="0">
              <a:buNone/>
            </a:pPr>
            <a:endParaRPr lang="fi-FI" b="1" dirty="0"/>
          </a:p>
          <a:p>
            <a:pPr lvl="1"/>
            <a:r>
              <a:rPr lang="fi-FI" sz="2000" dirty="0"/>
              <a:t>Kassavirta on yksi yrityksen pyörittämisen kulmakivistä. </a:t>
            </a:r>
          </a:p>
          <a:p>
            <a:pPr lvl="1"/>
            <a:r>
              <a:rPr lang="fi-FI" sz="2000" dirty="0"/>
              <a:t>Moni perustettava yritys kaatuu siihen, että uuteen liiketoimintaan joutuu investoimaan odotettua enemmän ja maksavien asiakkaiden saaminen ja kassavirran luominen kestää odotettua kauemmin. </a:t>
            </a:r>
          </a:p>
          <a:p>
            <a:pPr lvl="1"/>
            <a:r>
              <a:rPr lang="fi-FI" sz="2000" dirty="0"/>
              <a:t>Ostamalla toimivan yrityksen, jolla on jo asiakaskuntaa, saat todennäköisesti kassavirtaa heti ensimmäisestä päivästä lähtien. Myös tulevan kassavirran ennustaminen on helpompaa, kun sinulla on tiedot siitä, miten liiketoiminta on menneisyydessä menestynyt. </a:t>
            </a:r>
          </a:p>
          <a:p>
            <a:endParaRPr lang="fi-FI" dirty="0"/>
          </a:p>
          <a:p>
            <a:endParaRPr lang="fi-FI" dirty="0"/>
          </a:p>
        </p:txBody>
      </p:sp>
      <p:sp>
        <p:nvSpPr>
          <p:cNvPr id="5" name="Otsikko 4">
            <a:extLst>
              <a:ext uri="{FF2B5EF4-FFF2-40B4-BE49-F238E27FC236}">
                <a16:creationId xmlns:a16="http://schemas.microsoft.com/office/drawing/2014/main" id="{26077D15-EB30-43D1-853B-ED7555ECDE92}"/>
              </a:ext>
            </a:extLst>
          </p:cNvPr>
          <p:cNvSpPr>
            <a:spLocks noGrp="1"/>
          </p:cNvSpPr>
          <p:nvPr>
            <p:ph type="title"/>
          </p:nvPr>
        </p:nvSpPr>
        <p:spPr/>
        <p:txBody>
          <a:bodyPr/>
          <a:lstStyle/>
          <a:p>
            <a:r>
              <a:rPr lang="fi-FI" dirty="0"/>
              <a:t>Miksi ostaisin – miksi en perustaisi itse?</a:t>
            </a:r>
          </a:p>
        </p:txBody>
      </p:sp>
    </p:spTree>
    <p:extLst>
      <p:ext uri="{BB962C8B-B14F-4D97-AF65-F5344CB8AC3E}">
        <p14:creationId xmlns:p14="http://schemas.microsoft.com/office/powerpoint/2010/main" val="361314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6426E6CC-FD8C-485F-9167-9FF3049CDDC7}"/>
              </a:ext>
            </a:extLst>
          </p:cNvPr>
          <p:cNvSpPr>
            <a:spLocks noGrp="1"/>
          </p:cNvSpPr>
          <p:nvPr>
            <p:ph idx="1"/>
          </p:nvPr>
        </p:nvSpPr>
        <p:spPr>
          <a:xfrm>
            <a:off x="415568" y="1556792"/>
            <a:ext cx="11248354" cy="4395192"/>
          </a:xfrm>
        </p:spPr>
        <p:txBody>
          <a:bodyPr/>
          <a:lstStyle/>
          <a:p>
            <a:pPr marL="457200" indent="-457200">
              <a:buFont typeface="+mj-lt"/>
              <a:buAutoNum type="arabicPeriod" startAt="3"/>
            </a:pPr>
            <a:r>
              <a:rPr lang="fi-FI" b="1" dirty="0"/>
              <a:t>Saat markkinoilla testatun liiketoimintamallin. </a:t>
            </a:r>
          </a:p>
          <a:p>
            <a:pPr marL="0" indent="0">
              <a:buNone/>
            </a:pPr>
            <a:endParaRPr lang="fi-FI" b="1" dirty="0"/>
          </a:p>
          <a:p>
            <a:pPr lvl="1"/>
            <a:r>
              <a:rPr lang="fi-FI" dirty="0"/>
              <a:t>Ostettavan yrityksen liiketoimintamalli on markkinoilla jo kertaalleen testattu ja todettu toimivaksi. </a:t>
            </a:r>
          </a:p>
          <a:p>
            <a:pPr lvl="1"/>
            <a:r>
              <a:rPr lang="fi-FI" dirty="0"/>
              <a:t>Kun tiedät, miten liiketoiminta on pyörinyt ja tuottanut ennestään, on ennusteiden teko sen pohjalta riskittömämpää kuin täysin uudessa liiketoiminnassa. </a:t>
            </a:r>
          </a:p>
          <a:p>
            <a:endParaRPr lang="fi-FI" dirty="0"/>
          </a:p>
          <a:p>
            <a:endParaRPr lang="fi-FI" dirty="0"/>
          </a:p>
        </p:txBody>
      </p:sp>
      <p:sp>
        <p:nvSpPr>
          <p:cNvPr id="5" name="Otsikko 4">
            <a:extLst>
              <a:ext uri="{FF2B5EF4-FFF2-40B4-BE49-F238E27FC236}">
                <a16:creationId xmlns:a16="http://schemas.microsoft.com/office/drawing/2014/main" id="{26077D15-EB30-43D1-853B-ED7555ECDE92}"/>
              </a:ext>
            </a:extLst>
          </p:cNvPr>
          <p:cNvSpPr>
            <a:spLocks noGrp="1"/>
          </p:cNvSpPr>
          <p:nvPr>
            <p:ph type="title"/>
          </p:nvPr>
        </p:nvSpPr>
        <p:spPr/>
        <p:txBody>
          <a:bodyPr/>
          <a:lstStyle/>
          <a:p>
            <a:r>
              <a:rPr lang="fi-FI" dirty="0"/>
              <a:t>Miksi ostaisin – miksi en perustaisi itse?</a:t>
            </a:r>
          </a:p>
        </p:txBody>
      </p:sp>
    </p:spTree>
    <p:extLst>
      <p:ext uri="{BB962C8B-B14F-4D97-AF65-F5344CB8AC3E}">
        <p14:creationId xmlns:p14="http://schemas.microsoft.com/office/powerpoint/2010/main" val="377524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6426E6CC-FD8C-485F-9167-9FF3049CDDC7}"/>
              </a:ext>
            </a:extLst>
          </p:cNvPr>
          <p:cNvSpPr>
            <a:spLocks noGrp="1"/>
          </p:cNvSpPr>
          <p:nvPr>
            <p:ph idx="1"/>
          </p:nvPr>
        </p:nvSpPr>
        <p:spPr>
          <a:xfrm>
            <a:off x="432708" y="1556792"/>
            <a:ext cx="11248354" cy="4680000"/>
          </a:xfrm>
        </p:spPr>
        <p:txBody>
          <a:bodyPr/>
          <a:lstStyle/>
          <a:p>
            <a:pPr marL="457200" indent="-457200">
              <a:buFont typeface="+mj-lt"/>
              <a:buAutoNum type="arabicPeriod" startAt="4"/>
            </a:pPr>
            <a:r>
              <a:rPr lang="fi-FI" b="1" dirty="0"/>
              <a:t>Saat valmista asiakaskuntaa. </a:t>
            </a:r>
          </a:p>
          <a:p>
            <a:pPr marL="0" indent="0">
              <a:buNone/>
            </a:pPr>
            <a:endParaRPr lang="fi-FI" b="1" dirty="0"/>
          </a:p>
          <a:p>
            <a:pPr lvl="1"/>
            <a:r>
              <a:rPr lang="fi-FI" dirty="0"/>
              <a:t>Asiakkaat ovat elintärkeitä yritykselle kuin yritykselle. </a:t>
            </a:r>
          </a:p>
          <a:p>
            <a:pPr lvl="1"/>
            <a:r>
              <a:rPr lang="fi-FI" dirty="0"/>
              <a:t>Ostamalla toimivan yrityksen, saat todennäköisesti valmista asiakaskuntaa. </a:t>
            </a:r>
          </a:p>
          <a:p>
            <a:pPr lvl="1"/>
            <a:r>
              <a:rPr lang="fi-FI" dirty="0"/>
              <a:t>Pitkään toimineella yrityksellä voi olla kanta-asiakkaita jopa vuosikymmenten ajalta. </a:t>
            </a:r>
          </a:p>
          <a:p>
            <a:pPr lvl="1"/>
            <a:r>
              <a:rPr lang="fi-FI" dirty="0"/>
              <a:t>Lisäksi jo yhdenkin kerran ostaneelle asiakkaalle on helpompi tarjota tuotetta tai palvelua uudelleen tai tarjota lisäpalveluita.</a:t>
            </a:r>
          </a:p>
          <a:p>
            <a:endParaRPr lang="fi-FI" dirty="0"/>
          </a:p>
          <a:p>
            <a:pPr marL="0" indent="0">
              <a:buNone/>
            </a:pPr>
            <a:endParaRPr lang="fi-FI" dirty="0"/>
          </a:p>
          <a:p>
            <a:endParaRPr lang="fi-FI" dirty="0"/>
          </a:p>
        </p:txBody>
      </p:sp>
      <p:sp>
        <p:nvSpPr>
          <p:cNvPr id="5" name="Otsikko 4">
            <a:extLst>
              <a:ext uri="{FF2B5EF4-FFF2-40B4-BE49-F238E27FC236}">
                <a16:creationId xmlns:a16="http://schemas.microsoft.com/office/drawing/2014/main" id="{26077D15-EB30-43D1-853B-ED7555ECDE92}"/>
              </a:ext>
            </a:extLst>
          </p:cNvPr>
          <p:cNvSpPr>
            <a:spLocks noGrp="1"/>
          </p:cNvSpPr>
          <p:nvPr>
            <p:ph type="title"/>
          </p:nvPr>
        </p:nvSpPr>
        <p:spPr/>
        <p:txBody>
          <a:bodyPr/>
          <a:lstStyle/>
          <a:p>
            <a:r>
              <a:rPr lang="fi-FI" dirty="0"/>
              <a:t>Miksi ostaisin – miksi en perustaisi itse?</a:t>
            </a:r>
          </a:p>
        </p:txBody>
      </p:sp>
    </p:spTree>
    <p:extLst>
      <p:ext uri="{BB962C8B-B14F-4D97-AF65-F5344CB8AC3E}">
        <p14:creationId xmlns:p14="http://schemas.microsoft.com/office/powerpoint/2010/main" val="17831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6426E6CC-FD8C-485F-9167-9FF3049CDDC7}"/>
              </a:ext>
            </a:extLst>
          </p:cNvPr>
          <p:cNvSpPr>
            <a:spLocks noGrp="1"/>
          </p:cNvSpPr>
          <p:nvPr>
            <p:ph idx="1"/>
          </p:nvPr>
        </p:nvSpPr>
        <p:spPr>
          <a:xfrm>
            <a:off x="414000" y="1556792"/>
            <a:ext cx="11248354" cy="4539208"/>
          </a:xfrm>
        </p:spPr>
        <p:txBody>
          <a:bodyPr/>
          <a:lstStyle/>
          <a:p>
            <a:pPr marL="457200" indent="-457200">
              <a:buFont typeface="+mj-lt"/>
              <a:buAutoNum type="arabicPeriod" startAt="5"/>
            </a:pPr>
            <a:r>
              <a:rPr lang="fi-FI" b="1" dirty="0"/>
              <a:t>Pääset nopeammin kehittämään liiketoimintaa. </a:t>
            </a:r>
          </a:p>
          <a:p>
            <a:pPr marL="0" indent="0">
              <a:buNone/>
            </a:pPr>
            <a:endParaRPr lang="fi-FI" b="1" dirty="0"/>
          </a:p>
          <a:p>
            <a:pPr lvl="1"/>
            <a:r>
              <a:rPr lang="fi-FI" dirty="0"/>
              <a:t>Harva ostaa yrityksen pitääkseen sen täysin ennallaan, vaan tavoitteena on lähes aina kehittää toimintaa. </a:t>
            </a:r>
          </a:p>
          <a:p>
            <a:pPr lvl="1"/>
            <a:r>
              <a:rPr lang="fi-FI" dirty="0"/>
              <a:t>Toimivaa yritystä pääsee nopeammin kehittämään haluamaansa suuntaan, kun toimintamalli, asiakaskunta ja kassavirta ovat jo olemassa, eikä yrityksen perustamistoimet vie aikaa. </a:t>
            </a:r>
          </a:p>
          <a:p>
            <a:endParaRPr lang="fi-FI" dirty="0"/>
          </a:p>
          <a:p>
            <a:endParaRPr lang="fi-FI" dirty="0"/>
          </a:p>
        </p:txBody>
      </p:sp>
      <p:sp>
        <p:nvSpPr>
          <p:cNvPr id="5" name="Otsikko 4">
            <a:extLst>
              <a:ext uri="{FF2B5EF4-FFF2-40B4-BE49-F238E27FC236}">
                <a16:creationId xmlns:a16="http://schemas.microsoft.com/office/drawing/2014/main" id="{26077D15-EB30-43D1-853B-ED7555ECDE92}"/>
              </a:ext>
            </a:extLst>
          </p:cNvPr>
          <p:cNvSpPr>
            <a:spLocks noGrp="1"/>
          </p:cNvSpPr>
          <p:nvPr>
            <p:ph type="title"/>
          </p:nvPr>
        </p:nvSpPr>
        <p:spPr/>
        <p:txBody>
          <a:bodyPr/>
          <a:lstStyle/>
          <a:p>
            <a:r>
              <a:rPr lang="fi-FI" dirty="0"/>
              <a:t>Miksi ostaisin – miksi en perustaisi itse?</a:t>
            </a:r>
          </a:p>
        </p:txBody>
      </p:sp>
    </p:spTree>
    <p:extLst>
      <p:ext uri="{BB962C8B-B14F-4D97-AF65-F5344CB8AC3E}">
        <p14:creationId xmlns:p14="http://schemas.microsoft.com/office/powerpoint/2010/main" val="339069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7003B2F-A3DE-45BE-8AB7-2293E1FD1579}"/>
              </a:ext>
            </a:extLst>
          </p:cNvPr>
          <p:cNvSpPr>
            <a:spLocks noGrp="1"/>
          </p:cNvSpPr>
          <p:nvPr>
            <p:ph type="ctrTitle"/>
          </p:nvPr>
        </p:nvSpPr>
        <p:spPr/>
        <p:txBody>
          <a:bodyPr/>
          <a:lstStyle/>
          <a:p>
            <a:r>
              <a:rPr lang="fi-FI" dirty="0"/>
              <a:t>Eihän minulla ole rahaa!</a:t>
            </a:r>
          </a:p>
        </p:txBody>
      </p:sp>
      <p:pic>
        <p:nvPicPr>
          <p:cNvPr id="14" name="Kuvan paikkamerkki 13" descr="Kuva, joka sisältää kohteen teksti&#10;&#10;Kuvaus luotu automaattisesti">
            <a:extLst>
              <a:ext uri="{FF2B5EF4-FFF2-40B4-BE49-F238E27FC236}">
                <a16:creationId xmlns:a16="http://schemas.microsoft.com/office/drawing/2014/main" id="{95D5EAD6-45A0-4779-A93D-CEE17E55A6D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Tree>
    <p:extLst>
      <p:ext uri="{BB962C8B-B14F-4D97-AF65-F5344CB8AC3E}">
        <p14:creationId xmlns:p14="http://schemas.microsoft.com/office/powerpoint/2010/main" val="278475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6688C93-DFF4-437A-BAE3-4A7674031D08}"/>
              </a:ext>
            </a:extLst>
          </p:cNvPr>
          <p:cNvSpPr>
            <a:spLocks noGrp="1"/>
          </p:cNvSpPr>
          <p:nvPr>
            <p:ph sz="half" idx="1"/>
          </p:nvPr>
        </p:nvSpPr>
        <p:spPr/>
        <p:txBody>
          <a:bodyPr/>
          <a:lstStyle/>
          <a:p>
            <a:r>
              <a:rPr lang="fi-FI" dirty="0"/>
              <a:t>Yritysostoista kiinnostuneiden on turha pelästyä kauppahintoja suhteessa omiin säästöihin. </a:t>
            </a:r>
          </a:p>
          <a:p>
            <a:pPr lvl="1"/>
            <a:r>
              <a:rPr lang="fi-FI" dirty="0"/>
              <a:t>Parhaassa tapauksessa 500.000 euron yrityskaupan voi järjestellä lähes kokonaan ulkoisella rahoituksella, jos säästöstä löytyy 20 000 euroa.</a:t>
            </a:r>
          </a:p>
          <a:p>
            <a:pPr marL="708891" lvl="1" indent="-342900"/>
            <a:r>
              <a:rPr lang="fi-FI" dirty="0"/>
              <a:t>Toki yrityksen tulee olla kannattava ja liiketoiminnan hyvässä kunnossa.</a:t>
            </a:r>
          </a:p>
          <a:p>
            <a:pPr marL="708891" lvl="1" indent="-342900"/>
            <a:r>
              <a:rPr lang="fi-FI" dirty="0"/>
              <a:t>Erittäin suuressa osassa yrityskaupoista kauppahinta on merkittävästi tätä pienempi.</a:t>
            </a:r>
          </a:p>
          <a:p>
            <a:pPr marL="1134881" lvl="2" indent="-342900"/>
            <a:endParaRPr lang="fi-FI" dirty="0"/>
          </a:p>
          <a:p>
            <a:pPr marL="365991" lvl="1" indent="0">
              <a:buNone/>
            </a:pPr>
            <a:endParaRPr lang="fi-FI" dirty="0"/>
          </a:p>
        </p:txBody>
      </p:sp>
      <p:sp>
        <p:nvSpPr>
          <p:cNvPr id="7" name="Sisällön paikkamerkki 6">
            <a:extLst>
              <a:ext uri="{FF2B5EF4-FFF2-40B4-BE49-F238E27FC236}">
                <a16:creationId xmlns:a16="http://schemas.microsoft.com/office/drawing/2014/main" id="{160835AF-5DB4-4CD5-9528-AB35A2D303BC}"/>
              </a:ext>
            </a:extLst>
          </p:cNvPr>
          <p:cNvSpPr>
            <a:spLocks noGrp="1"/>
          </p:cNvSpPr>
          <p:nvPr>
            <p:ph sz="half" idx="2"/>
          </p:nvPr>
        </p:nvSpPr>
        <p:spPr/>
        <p:txBody>
          <a:bodyPr/>
          <a:lstStyle/>
          <a:p>
            <a:pPr marL="365991" lvl="1" indent="0">
              <a:buNone/>
            </a:pPr>
            <a:r>
              <a:rPr lang="fi-FI" b="1" dirty="0"/>
              <a:t>Esimerkki tosielämästä:</a:t>
            </a:r>
          </a:p>
          <a:p>
            <a:pPr marL="365991" lvl="1" indent="0">
              <a:buNone/>
            </a:pPr>
            <a:r>
              <a:rPr lang="fi-FI" dirty="0"/>
              <a:t>Rahoitustarve</a:t>
            </a:r>
          </a:p>
          <a:p>
            <a:pPr marL="1134881" lvl="2" indent="-342900"/>
            <a:r>
              <a:rPr lang="fi-FI" dirty="0"/>
              <a:t>Kauppahinta 500.000 eur</a:t>
            </a:r>
          </a:p>
          <a:p>
            <a:pPr marL="1134881" lvl="2" indent="-342900"/>
            <a:r>
              <a:rPr lang="fi-FI" dirty="0"/>
              <a:t>Käyttöpääoma 50.000 eur</a:t>
            </a:r>
          </a:p>
          <a:p>
            <a:pPr marL="365991" lvl="1" indent="0">
              <a:buNone/>
            </a:pPr>
            <a:r>
              <a:rPr lang="fi-FI" dirty="0"/>
              <a:t>Rahoitusratkaisu</a:t>
            </a:r>
          </a:p>
          <a:p>
            <a:pPr marL="1134881" lvl="2" indent="-342900"/>
            <a:r>
              <a:rPr lang="fi-FI" sz="1800" dirty="0"/>
              <a:t>Omarahoitus</a:t>
            </a:r>
          </a:p>
          <a:p>
            <a:pPr marL="1518871" lvl="3" indent="-342900"/>
            <a:r>
              <a:rPr lang="fi-FI" sz="1600" dirty="0"/>
              <a:t>Ostajien varat </a:t>
            </a:r>
            <a:r>
              <a:rPr lang="fi-FI" sz="1600" b="1" u="sng" dirty="0"/>
              <a:t>20.000 eur</a:t>
            </a:r>
          </a:p>
          <a:p>
            <a:pPr marL="1518871" lvl="3" indent="-342900"/>
            <a:r>
              <a:rPr lang="fi-FI" sz="1600" dirty="0" err="1"/>
              <a:t>FV:n</a:t>
            </a:r>
            <a:r>
              <a:rPr lang="fi-FI" sz="1600" dirty="0"/>
              <a:t> Yrittäjälainat 80.000 eur</a:t>
            </a:r>
          </a:p>
          <a:p>
            <a:pPr marL="1518871" lvl="3" indent="-342900"/>
            <a:r>
              <a:rPr lang="fi-FI" sz="1600" dirty="0"/>
              <a:t>Myyjän ”junior” 100.000 eur</a:t>
            </a:r>
          </a:p>
          <a:p>
            <a:pPr marL="1134881" lvl="2" indent="-342900"/>
            <a:r>
              <a:rPr lang="fi-FI" sz="1800" dirty="0"/>
              <a:t>Pankin senior-luotot 300.000 eur</a:t>
            </a:r>
          </a:p>
          <a:p>
            <a:pPr marL="1134881" lvl="2" indent="-342900"/>
            <a:r>
              <a:rPr lang="fi-FI" sz="1800" dirty="0"/>
              <a:t>Limiitti 50.000 eur</a:t>
            </a:r>
          </a:p>
          <a:p>
            <a:pPr marL="365991" lvl="1" indent="0">
              <a:buNone/>
            </a:pPr>
            <a:r>
              <a:rPr lang="fi-FI" dirty="0"/>
              <a:t>Finnveran osuus rahoituksesta</a:t>
            </a:r>
          </a:p>
          <a:p>
            <a:pPr marL="1134881" lvl="2" indent="-342900"/>
            <a:r>
              <a:rPr lang="fi-FI" sz="1600" dirty="0"/>
              <a:t>1) Yrittäjälaina </a:t>
            </a:r>
            <a:r>
              <a:rPr lang="fi-FI" sz="1600" dirty="0" err="1"/>
              <a:t>max</a:t>
            </a:r>
            <a:r>
              <a:rPr lang="fi-FI" sz="1600" dirty="0"/>
              <a:t>. 40.000 eur / hlö</a:t>
            </a:r>
          </a:p>
          <a:p>
            <a:pPr marL="1134881" lvl="2" indent="-342900"/>
            <a:r>
              <a:rPr lang="fi-FI" sz="1600" dirty="0"/>
              <a:t>2) Takaukset 50% pankin luottoihin</a:t>
            </a:r>
          </a:p>
          <a:p>
            <a:pPr marL="708891" lvl="1" indent="-342900"/>
            <a:endParaRPr lang="fi-FI" dirty="0"/>
          </a:p>
          <a:p>
            <a:pPr marL="708891" lvl="1" indent="-342900"/>
            <a:endParaRPr lang="fi-FI" dirty="0"/>
          </a:p>
          <a:p>
            <a:pPr marL="365991" lvl="1" indent="0">
              <a:buNone/>
            </a:pPr>
            <a:endParaRPr lang="fi-FI" dirty="0"/>
          </a:p>
          <a:p>
            <a:endParaRPr lang="fi-FI" dirty="0"/>
          </a:p>
        </p:txBody>
      </p:sp>
      <p:sp>
        <p:nvSpPr>
          <p:cNvPr id="5" name="Otsikko 4">
            <a:extLst>
              <a:ext uri="{FF2B5EF4-FFF2-40B4-BE49-F238E27FC236}">
                <a16:creationId xmlns:a16="http://schemas.microsoft.com/office/drawing/2014/main" id="{345403F3-10E0-4890-B646-C658B78D6535}"/>
              </a:ext>
            </a:extLst>
          </p:cNvPr>
          <p:cNvSpPr>
            <a:spLocks noGrp="1"/>
          </p:cNvSpPr>
          <p:nvPr>
            <p:ph type="title"/>
          </p:nvPr>
        </p:nvSpPr>
        <p:spPr/>
        <p:txBody>
          <a:bodyPr/>
          <a:lstStyle/>
          <a:p>
            <a:r>
              <a:rPr lang="fi-FI" dirty="0"/>
              <a:t>Eihän minulla ole rahaa!</a:t>
            </a:r>
          </a:p>
        </p:txBody>
      </p:sp>
    </p:spTree>
    <p:extLst>
      <p:ext uri="{BB962C8B-B14F-4D97-AF65-F5344CB8AC3E}">
        <p14:creationId xmlns:p14="http://schemas.microsoft.com/office/powerpoint/2010/main" val="397052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6688C93-DFF4-437A-BAE3-4A7674031D08}"/>
              </a:ext>
            </a:extLst>
          </p:cNvPr>
          <p:cNvSpPr>
            <a:spLocks noGrp="1"/>
          </p:cNvSpPr>
          <p:nvPr>
            <p:ph idx="1"/>
          </p:nvPr>
        </p:nvSpPr>
        <p:spPr>
          <a:xfrm>
            <a:off x="385434" y="1484784"/>
            <a:ext cx="11248354" cy="4680000"/>
          </a:xfrm>
        </p:spPr>
        <p:txBody>
          <a:bodyPr/>
          <a:lstStyle/>
          <a:p>
            <a:r>
              <a:rPr lang="fi-FI" dirty="0"/>
              <a:t>Yritystoimintaan liittyy tietysti aina riski </a:t>
            </a:r>
          </a:p>
          <a:p>
            <a:r>
              <a:rPr lang="fi-FI" dirty="0"/>
              <a:t>Liiketaloudelliset laskelmat on syytä tehdä huolella</a:t>
            </a:r>
          </a:p>
          <a:p>
            <a:r>
              <a:rPr lang="fi-FI" dirty="0"/>
              <a:t>Yrityksen ostohinnan ja rahoituksen laskentaan kannattaa aina käyttää ammattilaista</a:t>
            </a:r>
          </a:p>
          <a:p>
            <a:r>
              <a:rPr lang="fi-FI" dirty="0"/>
              <a:t>Rahoitusjärjestelyihin on paljon erilaisia vaihtoehtoja</a:t>
            </a:r>
          </a:p>
          <a:p>
            <a:pPr lvl="1"/>
            <a:r>
              <a:rPr lang="fi-FI" dirty="0"/>
              <a:t>Yritysvälittäjän mukaan hyvien yritysten ostamiseen järjestyy aina rahoitus</a:t>
            </a:r>
          </a:p>
        </p:txBody>
      </p:sp>
      <p:sp>
        <p:nvSpPr>
          <p:cNvPr id="5" name="Otsikko 4">
            <a:extLst>
              <a:ext uri="{FF2B5EF4-FFF2-40B4-BE49-F238E27FC236}">
                <a16:creationId xmlns:a16="http://schemas.microsoft.com/office/drawing/2014/main" id="{345403F3-10E0-4890-B646-C658B78D6535}"/>
              </a:ext>
            </a:extLst>
          </p:cNvPr>
          <p:cNvSpPr>
            <a:spLocks noGrp="1"/>
          </p:cNvSpPr>
          <p:nvPr>
            <p:ph type="title"/>
          </p:nvPr>
        </p:nvSpPr>
        <p:spPr/>
        <p:txBody>
          <a:bodyPr/>
          <a:lstStyle/>
          <a:p>
            <a:r>
              <a:rPr lang="fi-FI" dirty="0"/>
              <a:t>Eihän minulla ole rahaa!</a:t>
            </a:r>
          </a:p>
        </p:txBody>
      </p:sp>
    </p:spTree>
    <p:extLst>
      <p:ext uri="{BB962C8B-B14F-4D97-AF65-F5344CB8AC3E}">
        <p14:creationId xmlns:p14="http://schemas.microsoft.com/office/powerpoint/2010/main" val="141083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1D68219-B9F7-4202-9139-8FF4E5CED784}"/>
              </a:ext>
            </a:extLst>
          </p:cNvPr>
          <p:cNvSpPr>
            <a:spLocks noGrp="1"/>
          </p:cNvSpPr>
          <p:nvPr>
            <p:ph type="ctrTitle"/>
          </p:nvPr>
        </p:nvSpPr>
        <p:spPr/>
        <p:txBody>
          <a:bodyPr/>
          <a:lstStyle/>
          <a:p>
            <a:r>
              <a:rPr lang="fi-FI" dirty="0"/>
              <a:t>Mistä niitä yrityksiä löytyy?</a:t>
            </a:r>
          </a:p>
        </p:txBody>
      </p:sp>
      <p:pic>
        <p:nvPicPr>
          <p:cNvPr id="8" name="Kuvan paikkamerkki 7" descr="Kuva, joka sisältää kohteen tietokone&#10;&#10;Kuvaus luotu automaattisesti">
            <a:extLst>
              <a:ext uri="{FF2B5EF4-FFF2-40B4-BE49-F238E27FC236}">
                <a16:creationId xmlns:a16="http://schemas.microsoft.com/office/drawing/2014/main" id="{3C7628CD-9426-4E56-96DE-C31AE435A56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Tree>
    <p:extLst>
      <p:ext uri="{BB962C8B-B14F-4D97-AF65-F5344CB8AC3E}">
        <p14:creationId xmlns:p14="http://schemas.microsoft.com/office/powerpoint/2010/main" val="176572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742B9CD7-E993-4518-945B-58C1BED395C6}"/>
              </a:ext>
            </a:extLst>
          </p:cNvPr>
          <p:cNvSpPr>
            <a:spLocks noGrp="1"/>
          </p:cNvSpPr>
          <p:nvPr>
            <p:ph idx="1"/>
          </p:nvPr>
        </p:nvSpPr>
        <p:spPr/>
        <p:txBody>
          <a:bodyPr/>
          <a:lstStyle/>
          <a:p>
            <a:r>
              <a:rPr lang="fi-FI" dirty="0"/>
              <a:t>Suomessa on useita yritysvälittäjiä	</a:t>
            </a:r>
          </a:p>
          <a:p>
            <a:endParaRPr lang="fi-FI" dirty="0"/>
          </a:p>
          <a:p>
            <a:pPr lvl="1"/>
            <a:r>
              <a:rPr lang="fi-FI" dirty="0"/>
              <a:t>Eniten yrityksiä löytyy näistä:</a:t>
            </a:r>
          </a:p>
          <a:p>
            <a:pPr lvl="2"/>
            <a:r>
              <a:rPr lang="fi-FI" sz="2000" dirty="0"/>
              <a:t>Yritysporssi.fi</a:t>
            </a:r>
          </a:p>
          <a:p>
            <a:pPr lvl="2"/>
            <a:r>
              <a:rPr lang="fi-FI" sz="2000" dirty="0"/>
              <a:t>Yrityskaupat.net</a:t>
            </a:r>
          </a:p>
          <a:p>
            <a:pPr lvl="2"/>
            <a:r>
              <a:rPr lang="fi-FI" sz="2000" dirty="0"/>
              <a:t>Firmakauppa.net</a:t>
            </a:r>
          </a:p>
          <a:p>
            <a:pPr lvl="1"/>
            <a:endParaRPr lang="fi-FI" dirty="0"/>
          </a:p>
          <a:p>
            <a:pPr lvl="1"/>
            <a:r>
              <a:rPr lang="fi-FI" dirty="0"/>
              <a:t>Googlaamalla löytyy lisää</a:t>
            </a:r>
          </a:p>
          <a:p>
            <a:pPr marL="365991" lvl="1" indent="0">
              <a:buNone/>
            </a:pPr>
            <a:r>
              <a:rPr lang="fi-FI" dirty="0"/>
              <a:t> </a:t>
            </a:r>
          </a:p>
          <a:p>
            <a:pPr lvl="1"/>
            <a:endParaRPr lang="fi-FI" dirty="0"/>
          </a:p>
          <a:p>
            <a:pPr lvl="1"/>
            <a:endParaRPr lang="fi-FI" dirty="0"/>
          </a:p>
        </p:txBody>
      </p:sp>
      <p:sp>
        <p:nvSpPr>
          <p:cNvPr id="8" name="Otsikko 7">
            <a:extLst>
              <a:ext uri="{FF2B5EF4-FFF2-40B4-BE49-F238E27FC236}">
                <a16:creationId xmlns:a16="http://schemas.microsoft.com/office/drawing/2014/main" id="{2C6DFA7D-9B00-4518-8910-D40506A743CB}"/>
              </a:ext>
            </a:extLst>
          </p:cNvPr>
          <p:cNvSpPr>
            <a:spLocks noGrp="1"/>
          </p:cNvSpPr>
          <p:nvPr>
            <p:ph type="title"/>
          </p:nvPr>
        </p:nvSpPr>
        <p:spPr/>
        <p:txBody>
          <a:bodyPr/>
          <a:lstStyle/>
          <a:p>
            <a:r>
              <a:rPr lang="fi-FI" dirty="0"/>
              <a:t>Mistä niitä yrityksiä löytyy?</a:t>
            </a:r>
          </a:p>
        </p:txBody>
      </p:sp>
    </p:spTree>
    <p:extLst>
      <p:ext uri="{BB962C8B-B14F-4D97-AF65-F5344CB8AC3E}">
        <p14:creationId xmlns:p14="http://schemas.microsoft.com/office/powerpoint/2010/main" val="370174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30D438F-9027-4970-A60C-B602247559DE}"/>
              </a:ext>
            </a:extLst>
          </p:cNvPr>
          <p:cNvSpPr>
            <a:spLocks noGrp="1"/>
          </p:cNvSpPr>
          <p:nvPr>
            <p:ph type="ctrTitle"/>
          </p:nvPr>
        </p:nvSpPr>
        <p:spPr/>
        <p:txBody>
          <a:bodyPr/>
          <a:lstStyle/>
          <a:p>
            <a:r>
              <a:rPr lang="fi-FI" dirty="0"/>
              <a:t>Se on ihan liian vaikeaa!</a:t>
            </a:r>
          </a:p>
        </p:txBody>
      </p:sp>
      <p:pic>
        <p:nvPicPr>
          <p:cNvPr id="8" name="Kuvan paikkamerkki 7" descr="Kuva, joka sisältää kohteen sisä&#10;&#10;Kuvaus luotu automaattisesti">
            <a:extLst>
              <a:ext uri="{FF2B5EF4-FFF2-40B4-BE49-F238E27FC236}">
                <a16:creationId xmlns:a16="http://schemas.microsoft.com/office/drawing/2014/main" id="{ECB98C04-3669-4242-8410-B2B247D6B48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Tree>
    <p:extLst>
      <p:ext uri="{BB962C8B-B14F-4D97-AF65-F5344CB8AC3E}">
        <p14:creationId xmlns:p14="http://schemas.microsoft.com/office/powerpoint/2010/main" val="66090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2"/>
          </p:nvPr>
        </p:nvSpPr>
        <p:spPr>
          <a:xfrm>
            <a:off x="551384" y="1916832"/>
            <a:ext cx="11373837" cy="4535083"/>
          </a:xfrm>
        </p:spPr>
        <p:txBody>
          <a:bodyPr/>
          <a:lstStyle/>
          <a:p>
            <a:pPr>
              <a:lnSpc>
                <a:spcPct val="90000"/>
              </a:lnSpc>
            </a:pPr>
            <a:r>
              <a:rPr lang="fi-FI" sz="2000" dirty="0"/>
              <a:t>Omistajanvaihdosten määrä?</a:t>
            </a:r>
          </a:p>
          <a:p>
            <a:pPr>
              <a:lnSpc>
                <a:spcPct val="90000"/>
              </a:lnSpc>
            </a:pPr>
            <a:endParaRPr lang="fi-FI" sz="2000" dirty="0"/>
          </a:p>
          <a:p>
            <a:pPr>
              <a:lnSpc>
                <a:spcPct val="90000"/>
              </a:lnSpc>
            </a:pPr>
            <a:r>
              <a:rPr lang="fi-FI" sz="2000" dirty="0"/>
              <a:t>Miksi ostaisin – miksi en perusta omaa?</a:t>
            </a:r>
          </a:p>
          <a:p>
            <a:pPr>
              <a:lnSpc>
                <a:spcPct val="90000"/>
              </a:lnSpc>
            </a:pPr>
            <a:endParaRPr lang="fi-FI" sz="2000" dirty="0"/>
          </a:p>
          <a:p>
            <a:pPr>
              <a:lnSpc>
                <a:spcPct val="90000"/>
              </a:lnSpc>
            </a:pPr>
            <a:r>
              <a:rPr lang="fi-FI" sz="2000" dirty="0"/>
              <a:t>Eihän minulla ole rahaa!</a:t>
            </a:r>
          </a:p>
          <a:p>
            <a:pPr>
              <a:lnSpc>
                <a:spcPct val="90000"/>
              </a:lnSpc>
            </a:pPr>
            <a:endParaRPr lang="fi-FI" sz="2000" dirty="0"/>
          </a:p>
          <a:p>
            <a:pPr>
              <a:lnSpc>
                <a:spcPct val="90000"/>
              </a:lnSpc>
            </a:pPr>
            <a:r>
              <a:rPr lang="fi-FI" sz="2000" dirty="0"/>
              <a:t>Mistä niitä yrityksiä löytyy?</a:t>
            </a:r>
          </a:p>
          <a:p>
            <a:pPr>
              <a:lnSpc>
                <a:spcPct val="90000"/>
              </a:lnSpc>
            </a:pPr>
            <a:endParaRPr lang="fi-FI" sz="2000" dirty="0"/>
          </a:p>
          <a:p>
            <a:pPr>
              <a:lnSpc>
                <a:spcPct val="90000"/>
              </a:lnSpc>
            </a:pPr>
            <a:r>
              <a:rPr lang="fi-FI" sz="2000" dirty="0"/>
              <a:t>Se on ihan liian vaikeaa!</a:t>
            </a:r>
          </a:p>
          <a:p>
            <a:pPr>
              <a:lnSpc>
                <a:spcPct val="90000"/>
              </a:lnSpc>
            </a:pPr>
            <a:endParaRPr lang="fi-FI" sz="2000" dirty="0"/>
          </a:p>
          <a:p>
            <a:pPr>
              <a:lnSpc>
                <a:spcPct val="90000"/>
              </a:lnSpc>
            </a:pPr>
            <a:endParaRPr lang="fi-FI" sz="2000" dirty="0"/>
          </a:p>
          <a:p>
            <a:pPr marL="0" indent="0">
              <a:lnSpc>
                <a:spcPct val="90000"/>
              </a:lnSpc>
              <a:buNone/>
            </a:pPr>
            <a:endParaRPr lang="fi-FI" sz="2000" dirty="0"/>
          </a:p>
          <a:p>
            <a:pPr marL="0" indent="0">
              <a:lnSpc>
                <a:spcPct val="90000"/>
              </a:lnSpc>
              <a:buNone/>
            </a:pPr>
            <a:endParaRPr lang="fi-FI" sz="2000" dirty="0"/>
          </a:p>
        </p:txBody>
      </p:sp>
      <p:sp>
        <p:nvSpPr>
          <p:cNvPr id="7" name="Otsikko 1">
            <a:extLst>
              <a:ext uri="{FF2B5EF4-FFF2-40B4-BE49-F238E27FC236}">
                <a16:creationId xmlns:a16="http://schemas.microsoft.com/office/drawing/2014/main" id="{EF9D32CF-ED7A-4B3A-A328-AAE3216F1177}"/>
              </a:ext>
            </a:extLst>
          </p:cNvPr>
          <p:cNvSpPr>
            <a:spLocks noGrp="1"/>
          </p:cNvSpPr>
          <p:nvPr>
            <p:ph type="title"/>
          </p:nvPr>
        </p:nvSpPr>
        <p:spPr>
          <a:xfrm>
            <a:off x="407368" y="44624"/>
            <a:ext cx="9139237" cy="1116013"/>
          </a:xfrm>
        </p:spPr>
        <p:txBody>
          <a:bodyPr/>
          <a:lstStyle/>
          <a:p>
            <a:r>
              <a:rPr lang="fi-FI" dirty="0"/>
              <a:t>Agenda</a:t>
            </a:r>
          </a:p>
        </p:txBody>
      </p:sp>
    </p:spTree>
    <p:extLst>
      <p:ext uri="{BB962C8B-B14F-4D97-AF65-F5344CB8AC3E}">
        <p14:creationId xmlns:p14="http://schemas.microsoft.com/office/powerpoint/2010/main" val="164094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51A8982-0CB6-44A8-9B3D-C04D509241D7}"/>
              </a:ext>
            </a:extLst>
          </p:cNvPr>
          <p:cNvSpPr>
            <a:spLocks noGrp="1"/>
          </p:cNvSpPr>
          <p:nvPr>
            <p:ph idx="1"/>
          </p:nvPr>
        </p:nvSpPr>
        <p:spPr/>
        <p:txBody>
          <a:bodyPr/>
          <a:lstStyle/>
          <a:p>
            <a:r>
              <a:rPr lang="fi-FI" dirty="0"/>
              <a:t>Ei tätä tarvitse tehdä yksin, neuvojia riittää:</a:t>
            </a:r>
          </a:p>
          <a:p>
            <a:endParaRPr lang="fi-FI" dirty="0"/>
          </a:p>
          <a:p>
            <a:pPr lvl="1"/>
            <a:r>
              <a:rPr lang="fi-FI" dirty="0"/>
              <a:t>Uusyrityskeskukset</a:t>
            </a:r>
          </a:p>
          <a:p>
            <a:pPr lvl="1"/>
            <a:r>
              <a:rPr lang="fi-FI" dirty="0"/>
              <a:t>Kaupunkien elinkeinoyksiköt, yritysneuvonta</a:t>
            </a:r>
          </a:p>
          <a:p>
            <a:pPr lvl="1"/>
            <a:r>
              <a:rPr lang="fi-FI" dirty="0"/>
              <a:t>Suomen yrittäjien ov-koordinaattorit</a:t>
            </a:r>
          </a:p>
          <a:p>
            <a:pPr lvl="1"/>
            <a:r>
              <a:rPr lang="fi-FI" dirty="0"/>
              <a:t>Yritysvälittäjät</a:t>
            </a:r>
          </a:p>
          <a:p>
            <a:pPr lvl="1"/>
            <a:r>
              <a:rPr lang="fi-FI" dirty="0"/>
              <a:t>Seudulliset kehittämisyhtiöt</a:t>
            </a:r>
          </a:p>
          <a:p>
            <a:pPr lvl="1"/>
            <a:r>
              <a:rPr lang="fi-FI" dirty="0"/>
              <a:t>Finnvera, pankit</a:t>
            </a:r>
          </a:p>
          <a:p>
            <a:pPr lvl="1"/>
            <a:endParaRPr lang="fi-FI" dirty="0"/>
          </a:p>
        </p:txBody>
      </p:sp>
      <p:sp>
        <p:nvSpPr>
          <p:cNvPr id="5" name="Otsikko 4">
            <a:extLst>
              <a:ext uri="{FF2B5EF4-FFF2-40B4-BE49-F238E27FC236}">
                <a16:creationId xmlns:a16="http://schemas.microsoft.com/office/drawing/2014/main" id="{AA25D5D6-1B37-473E-A62E-ED9A5AF1B47C}"/>
              </a:ext>
            </a:extLst>
          </p:cNvPr>
          <p:cNvSpPr>
            <a:spLocks noGrp="1"/>
          </p:cNvSpPr>
          <p:nvPr>
            <p:ph type="title"/>
          </p:nvPr>
        </p:nvSpPr>
        <p:spPr/>
        <p:txBody>
          <a:bodyPr/>
          <a:lstStyle/>
          <a:p>
            <a:r>
              <a:rPr lang="fi-FI" dirty="0"/>
              <a:t>Se on ihan liian vaikeaa!</a:t>
            </a:r>
          </a:p>
        </p:txBody>
      </p:sp>
    </p:spTree>
    <p:extLst>
      <p:ext uri="{BB962C8B-B14F-4D97-AF65-F5344CB8AC3E}">
        <p14:creationId xmlns:p14="http://schemas.microsoft.com/office/powerpoint/2010/main" val="176882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D51A8982-0CB6-44A8-9B3D-C04D509241D7}"/>
              </a:ext>
            </a:extLst>
          </p:cNvPr>
          <p:cNvSpPr>
            <a:spLocks noGrp="1"/>
          </p:cNvSpPr>
          <p:nvPr>
            <p:ph idx="1"/>
          </p:nvPr>
        </p:nvSpPr>
        <p:spPr/>
        <p:txBody>
          <a:bodyPr/>
          <a:lstStyle/>
          <a:p>
            <a:r>
              <a:rPr lang="fi-FI" dirty="0"/>
              <a:t>Jos tunnistat kiinnostavan yrityksen, erityisesti jos yrittäjä on jo lähestymässä eläkeikää - ota yrittäjään suoraan yhteyttä!</a:t>
            </a:r>
          </a:p>
          <a:p>
            <a:endParaRPr lang="fi-FI" dirty="0"/>
          </a:p>
          <a:p>
            <a:pPr marL="0" indent="0" algn="l">
              <a:buNone/>
            </a:pPr>
            <a:r>
              <a:rPr lang="fi-FI" sz="1800" b="0" i="0" dirty="0">
                <a:solidFill>
                  <a:srgbClr val="000000"/>
                </a:solidFill>
                <a:effectLst/>
                <a:latin typeface="acumin-pro"/>
              </a:rPr>
              <a:t>Keväällä 2020 lahtelainen </a:t>
            </a:r>
            <a:r>
              <a:rPr lang="fi-FI" sz="1800" b="1" i="0" dirty="0">
                <a:solidFill>
                  <a:srgbClr val="000000"/>
                </a:solidFill>
                <a:effectLst/>
                <a:latin typeface="acumin-pro"/>
              </a:rPr>
              <a:t>Kati Tuominen</a:t>
            </a:r>
            <a:r>
              <a:rPr lang="fi-FI" sz="1800" b="0" i="0" dirty="0">
                <a:solidFill>
                  <a:srgbClr val="000000"/>
                </a:solidFill>
                <a:effectLst/>
                <a:latin typeface="acumin-pro"/>
              </a:rPr>
              <a:t> joutui asioimaan tutun hautaustoimistoyrittäjän luona ensimmäistä kertaa asiakkaana. Tuomisen isä oli menehtynyt ja yllättäen eteen tulleiden hoidettavien asioiden lista oli surun keskellä pitkä. Ammattilaisen myötätuntoinen apu oli välttämätöntä. Hautajaisjärjestelyiden lomassa tuli vaihdettua kuulumisia molemmin puolin. Tuominen kysyi yrittäjä </a:t>
            </a:r>
            <a:r>
              <a:rPr lang="fi-FI" sz="1800" b="1" i="0" dirty="0">
                <a:solidFill>
                  <a:srgbClr val="000000"/>
                </a:solidFill>
                <a:effectLst/>
                <a:latin typeface="acumin-pro"/>
              </a:rPr>
              <a:t>Matti </a:t>
            </a:r>
            <a:r>
              <a:rPr lang="fi-FI" sz="1800" b="1" i="0" dirty="0" err="1">
                <a:solidFill>
                  <a:srgbClr val="000000"/>
                </a:solidFill>
                <a:effectLst/>
                <a:latin typeface="acumin-pro"/>
              </a:rPr>
              <a:t>Varpilalta</a:t>
            </a:r>
            <a:r>
              <a:rPr lang="fi-FI" sz="1800" b="0" i="0" dirty="0">
                <a:solidFill>
                  <a:srgbClr val="000000"/>
                </a:solidFill>
                <a:effectLst/>
                <a:latin typeface="acumin-pro"/>
              </a:rPr>
              <a:t> milloin tällä oli aikomus jäädä eläkkeelle. Aikomus kuulemma oli, mutta yrityksen jatkaja puuttui.</a:t>
            </a:r>
          </a:p>
          <a:p>
            <a:pPr marL="0" indent="0" algn="l">
              <a:buNone/>
            </a:pPr>
            <a:r>
              <a:rPr lang="fi-FI" sz="1800" b="0" i="0" dirty="0">
                <a:solidFill>
                  <a:srgbClr val="000000"/>
                </a:solidFill>
                <a:effectLst/>
                <a:latin typeface="acumin-pro"/>
              </a:rPr>
              <a:t>– Lupasin tuoda jatkajakandidaatin esittelyyn kymmenen minuutin kuluttua. Soitin miehelleni Rikulle ja menimme yhdessä ensimmäiseen neuvotteluun. Olimme puhuneet hautaustoimiston pyörittämisestä jo pitkään, mutta yrittäjän myyntihaluja tiedusteltaessa vuosia sitten, ei sellaisia vielä ollut, Kati Tuominen muistelee.</a:t>
            </a:r>
          </a:p>
          <a:p>
            <a:endParaRPr lang="fi-FI" dirty="0"/>
          </a:p>
          <a:p>
            <a:endParaRPr lang="fi-FI" dirty="0"/>
          </a:p>
          <a:p>
            <a:pPr lvl="1"/>
            <a:endParaRPr lang="fi-FI" dirty="0"/>
          </a:p>
        </p:txBody>
      </p:sp>
      <p:sp>
        <p:nvSpPr>
          <p:cNvPr id="5" name="Otsikko 4">
            <a:extLst>
              <a:ext uri="{FF2B5EF4-FFF2-40B4-BE49-F238E27FC236}">
                <a16:creationId xmlns:a16="http://schemas.microsoft.com/office/drawing/2014/main" id="{AA25D5D6-1B37-473E-A62E-ED9A5AF1B47C}"/>
              </a:ext>
            </a:extLst>
          </p:cNvPr>
          <p:cNvSpPr>
            <a:spLocks noGrp="1"/>
          </p:cNvSpPr>
          <p:nvPr>
            <p:ph type="title"/>
          </p:nvPr>
        </p:nvSpPr>
        <p:spPr/>
        <p:txBody>
          <a:bodyPr/>
          <a:lstStyle/>
          <a:p>
            <a:r>
              <a:rPr lang="fi-FI" dirty="0"/>
              <a:t>Se on ihan liian vaikeaa!</a:t>
            </a:r>
          </a:p>
        </p:txBody>
      </p:sp>
    </p:spTree>
    <p:extLst>
      <p:ext uri="{BB962C8B-B14F-4D97-AF65-F5344CB8AC3E}">
        <p14:creationId xmlns:p14="http://schemas.microsoft.com/office/powerpoint/2010/main" val="81526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3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603E2D9-3307-40C1-B961-D6921EE5876A}"/>
              </a:ext>
            </a:extLst>
          </p:cNvPr>
          <p:cNvSpPr>
            <a:spLocks noGrp="1"/>
          </p:cNvSpPr>
          <p:nvPr>
            <p:ph type="ctrTitle"/>
          </p:nvPr>
        </p:nvSpPr>
        <p:spPr/>
        <p:txBody>
          <a:bodyPr/>
          <a:lstStyle/>
          <a:p>
            <a:r>
              <a:rPr lang="fi-FI" dirty="0"/>
              <a:t>Omistajanvaihdosten määrä? </a:t>
            </a:r>
          </a:p>
        </p:txBody>
      </p:sp>
      <p:pic>
        <p:nvPicPr>
          <p:cNvPr id="8" name="Kuvan paikkamerkki 7">
            <a:extLst>
              <a:ext uri="{FF2B5EF4-FFF2-40B4-BE49-F238E27FC236}">
                <a16:creationId xmlns:a16="http://schemas.microsoft.com/office/drawing/2014/main" id="{AD5D66FC-FBA7-45A2-9C75-FFA5126747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Tree>
    <p:extLst>
      <p:ext uri="{BB962C8B-B14F-4D97-AF65-F5344CB8AC3E}">
        <p14:creationId xmlns:p14="http://schemas.microsoft.com/office/powerpoint/2010/main" val="64888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2"/>
          </p:nvPr>
        </p:nvSpPr>
        <p:spPr>
          <a:xfrm>
            <a:off x="551384" y="1916832"/>
            <a:ext cx="11373837" cy="4535083"/>
          </a:xfrm>
        </p:spPr>
        <p:txBody>
          <a:bodyPr/>
          <a:lstStyle/>
          <a:p>
            <a:pPr>
              <a:lnSpc>
                <a:spcPct val="90000"/>
              </a:lnSpc>
            </a:pPr>
            <a:r>
              <a:rPr lang="fi-FI" sz="2000" dirty="0"/>
              <a:t>Yrityskauppa</a:t>
            </a:r>
          </a:p>
          <a:p>
            <a:pPr>
              <a:lnSpc>
                <a:spcPct val="90000"/>
              </a:lnSpc>
            </a:pPr>
            <a:endParaRPr lang="fi-FI" sz="2000" dirty="0"/>
          </a:p>
          <a:p>
            <a:pPr>
              <a:lnSpc>
                <a:spcPct val="90000"/>
              </a:lnSpc>
            </a:pPr>
            <a:r>
              <a:rPr lang="fi-FI" sz="2000" dirty="0"/>
              <a:t>Sukupolvenvaihdos</a:t>
            </a:r>
          </a:p>
          <a:p>
            <a:pPr>
              <a:lnSpc>
                <a:spcPct val="90000"/>
              </a:lnSpc>
            </a:pPr>
            <a:endParaRPr lang="fi-FI" sz="2000" dirty="0"/>
          </a:p>
          <a:p>
            <a:pPr>
              <a:lnSpc>
                <a:spcPct val="90000"/>
              </a:lnSpc>
            </a:pPr>
            <a:r>
              <a:rPr lang="fi-FI" sz="2000" dirty="0"/>
              <a:t>Muut omistusjärjestelyt tai yrityksen lopettaminen</a:t>
            </a:r>
          </a:p>
          <a:p>
            <a:pPr marL="0" indent="0">
              <a:lnSpc>
                <a:spcPct val="90000"/>
              </a:lnSpc>
              <a:buNone/>
            </a:pPr>
            <a:endParaRPr lang="fi-FI" sz="2000" dirty="0"/>
          </a:p>
          <a:p>
            <a:pPr marL="0" indent="0">
              <a:lnSpc>
                <a:spcPct val="90000"/>
              </a:lnSpc>
              <a:buNone/>
            </a:pPr>
            <a:endParaRPr lang="fi-FI" sz="2000" dirty="0"/>
          </a:p>
        </p:txBody>
      </p:sp>
      <p:sp>
        <p:nvSpPr>
          <p:cNvPr id="7" name="Otsikko 1">
            <a:extLst>
              <a:ext uri="{FF2B5EF4-FFF2-40B4-BE49-F238E27FC236}">
                <a16:creationId xmlns:a16="http://schemas.microsoft.com/office/drawing/2014/main" id="{EF9D32CF-ED7A-4B3A-A328-AAE3216F1177}"/>
              </a:ext>
            </a:extLst>
          </p:cNvPr>
          <p:cNvSpPr>
            <a:spLocks noGrp="1"/>
          </p:cNvSpPr>
          <p:nvPr>
            <p:ph type="title"/>
          </p:nvPr>
        </p:nvSpPr>
        <p:spPr>
          <a:xfrm>
            <a:off x="407368" y="44624"/>
            <a:ext cx="9139237" cy="1116013"/>
          </a:xfrm>
        </p:spPr>
        <p:txBody>
          <a:bodyPr/>
          <a:lstStyle/>
          <a:p>
            <a:r>
              <a:rPr lang="fi-FI" dirty="0"/>
              <a:t>Mikä on omistajanvaihdos?</a:t>
            </a:r>
          </a:p>
        </p:txBody>
      </p:sp>
    </p:spTree>
    <p:extLst>
      <p:ext uri="{BB962C8B-B14F-4D97-AF65-F5344CB8AC3E}">
        <p14:creationId xmlns:p14="http://schemas.microsoft.com/office/powerpoint/2010/main" val="97116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A6FD61-3F73-4463-88A3-C840B7E96DF2}"/>
              </a:ext>
            </a:extLst>
          </p:cNvPr>
          <p:cNvSpPr>
            <a:spLocks noGrp="1"/>
          </p:cNvSpPr>
          <p:nvPr>
            <p:ph type="title"/>
          </p:nvPr>
        </p:nvSpPr>
        <p:spPr/>
        <p:txBody>
          <a:bodyPr/>
          <a:lstStyle/>
          <a:p>
            <a:r>
              <a:rPr lang="fi-FI" dirty="0"/>
              <a:t>Omistajanvaihdosten volyymi</a:t>
            </a:r>
          </a:p>
        </p:txBody>
      </p:sp>
      <p:sp>
        <p:nvSpPr>
          <p:cNvPr id="3" name="Sisällön paikkamerkki 2">
            <a:extLst>
              <a:ext uri="{FF2B5EF4-FFF2-40B4-BE49-F238E27FC236}">
                <a16:creationId xmlns:a16="http://schemas.microsoft.com/office/drawing/2014/main" id="{BBF871D6-D1A3-4C45-A78F-A4774CB46F59}"/>
              </a:ext>
            </a:extLst>
          </p:cNvPr>
          <p:cNvSpPr>
            <a:spLocks noGrp="1"/>
          </p:cNvSpPr>
          <p:nvPr>
            <p:ph idx="1"/>
          </p:nvPr>
        </p:nvSpPr>
        <p:spPr>
          <a:xfrm>
            <a:off x="414000" y="1416000"/>
            <a:ext cx="11248354" cy="5037336"/>
          </a:xfrm>
        </p:spPr>
        <p:txBody>
          <a:bodyPr/>
          <a:lstStyle/>
          <a:p>
            <a:r>
              <a:rPr lang="fi-FI" dirty="0"/>
              <a:t>Tuoreen PK-yritysbarometrin mukaan noin 85 000 yritystä on vaihtamassa omistajaa Suomessa seuraavan viiden vuoden kuluessa</a:t>
            </a:r>
          </a:p>
          <a:p>
            <a:r>
              <a:rPr lang="fi-FI" dirty="0"/>
              <a:t>Alueittain omistajanvaihdosaikeita on seuraavasti</a:t>
            </a:r>
            <a:endParaRPr kumimoji="0" lang="fi-FI" sz="1600" b="0" i="0" u="none" strike="noStrike" kern="1200" cap="none" spc="0" normalizeH="0" baseline="0" noProof="0" dirty="0">
              <a:ln>
                <a:noFill/>
              </a:ln>
              <a:solidFill>
                <a:srgbClr val="231F20"/>
              </a:solidFill>
              <a:effectLst/>
              <a:uLnTx/>
              <a:uFillTx/>
              <a:latin typeface="Open Sans"/>
              <a:ea typeface="+mn-ea"/>
              <a:cs typeface="+mn-cs"/>
            </a:endParaRP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 Etelä-Karjala 37 %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2. Kainuu 36 %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3. Keski-Pohjanmaa ja Keski-Suomi 35 %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5. Häme, Lappi, Etelä-Savo ja Kymenlaakso 33 %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9. Etelä-Pohjanmaa 31 %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10. Savo ja Varsinais-Suomi 30 %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12. Pohjois-Pohjanmaa 29 %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13. Helsinki ja Satakunta 28 %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15. Päijät-Häme ja pääkaupunkiseutu (Espoo, Kauniainen, Vantaa) 26 %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17. Rannikko-Pohjanmaa 24 %  </a:t>
            </a:r>
          </a:p>
          <a:p>
            <a:pPr marL="815980" lvl="2" indent="0">
              <a:buNone/>
              <a:defRPr/>
            </a:pPr>
            <a:r>
              <a:rPr kumimoji="0" lang="fi-FI" sz="1600" b="1" i="0" u="none" strike="noStrike" kern="1200" cap="none" spc="0" normalizeH="0" baseline="0" noProof="0" dirty="0">
                <a:ln>
                  <a:noFill/>
                </a:ln>
                <a:solidFill>
                  <a:srgbClr val="231F20"/>
                </a:solidFill>
                <a:effectLst/>
                <a:uLnTx/>
                <a:uFillTx/>
                <a:latin typeface="Open Sans"/>
                <a:ea typeface="+mn-ea"/>
                <a:cs typeface="+mn-cs"/>
              </a:rPr>
              <a:t>18. Pirkanmaa 23 %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19. Uusimaa (pl. Espoo, Helsinki, Kauniainen, Vantaa) 22 %  </a:t>
            </a:r>
          </a:p>
          <a:p>
            <a:pPr marL="815980" lvl="2" indent="0">
              <a:buNone/>
              <a:defRPr/>
            </a:pPr>
            <a:r>
              <a:rPr kumimoji="0" lang="fi-FI" sz="1600" b="0" i="0" u="none" strike="noStrike" kern="1200" cap="none" spc="0" normalizeH="0" baseline="0" noProof="0" dirty="0">
                <a:ln>
                  <a:noFill/>
                </a:ln>
                <a:solidFill>
                  <a:srgbClr val="231F20"/>
                </a:solidFill>
                <a:effectLst/>
                <a:uLnTx/>
                <a:uFillTx/>
                <a:latin typeface="Open Sans"/>
                <a:ea typeface="+mn-ea"/>
                <a:cs typeface="+mn-cs"/>
              </a:rPr>
              <a:t>20. Pohjois-Karjala 20 %  </a:t>
            </a:r>
          </a:p>
          <a:p>
            <a:endParaRPr lang="fi-FI" dirty="0"/>
          </a:p>
          <a:p>
            <a:pPr lvl="1"/>
            <a:endParaRPr lang="fi-FI" dirty="0"/>
          </a:p>
        </p:txBody>
      </p:sp>
    </p:spTree>
    <p:extLst>
      <p:ext uri="{BB962C8B-B14F-4D97-AF65-F5344CB8AC3E}">
        <p14:creationId xmlns:p14="http://schemas.microsoft.com/office/powerpoint/2010/main" val="25758697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7B22FB89-0BBC-48FE-BA6E-0B29B15C7622}"/>
              </a:ext>
            </a:extLst>
          </p:cNvPr>
          <p:cNvPicPr>
            <a:picLocks noGrp="1" noChangeAspect="1"/>
          </p:cNvPicPr>
          <p:nvPr>
            <p:ph sz="half" idx="1"/>
          </p:nvPr>
        </p:nvPicPr>
        <p:blipFill>
          <a:blip r:embed="rId2"/>
          <a:stretch>
            <a:fillRect/>
          </a:stretch>
        </p:blipFill>
        <p:spPr>
          <a:xfrm>
            <a:off x="263352" y="2590110"/>
            <a:ext cx="5510212" cy="3013136"/>
          </a:xfrm>
          <a:prstGeom prst="rect">
            <a:avLst/>
          </a:prstGeom>
        </p:spPr>
      </p:pic>
      <p:pic>
        <p:nvPicPr>
          <p:cNvPr id="6" name="Sisällön paikkamerkki 5">
            <a:extLst>
              <a:ext uri="{FF2B5EF4-FFF2-40B4-BE49-F238E27FC236}">
                <a16:creationId xmlns:a16="http://schemas.microsoft.com/office/drawing/2014/main" id="{3C3AC53B-D3D1-4F3E-AB8B-53EBD58A6C2A}"/>
              </a:ext>
            </a:extLst>
          </p:cNvPr>
          <p:cNvPicPr>
            <a:picLocks noGrp="1" noChangeAspect="1"/>
          </p:cNvPicPr>
          <p:nvPr>
            <p:ph sz="half" idx="2"/>
          </p:nvPr>
        </p:nvPicPr>
        <p:blipFill>
          <a:blip r:embed="rId3"/>
          <a:stretch>
            <a:fillRect/>
          </a:stretch>
        </p:blipFill>
        <p:spPr>
          <a:xfrm>
            <a:off x="6240016" y="2560647"/>
            <a:ext cx="5510212" cy="3033962"/>
          </a:xfrm>
          <a:prstGeom prst="rect">
            <a:avLst/>
          </a:prstGeom>
        </p:spPr>
      </p:pic>
      <p:sp>
        <p:nvSpPr>
          <p:cNvPr id="4" name="Otsikko 3">
            <a:extLst>
              <a:ext uri="{FF2B5EF4-FFF2-40B4-BE49-F238E27FC236}">
                <a16:creationId xmlns:a16="http://schemas.microsoft.com/office/drawing/2014/main" id="{07DF1C56-91CF-4D1B-8F97-776BA38E879E}"/>
              </a:ext>
            </a:extLst>
          </p:cNvPr>
          <p:cNvSpPr>
            <a:spLocks noGrp="1"/>
          </p:cNvSpPr>
          <p:nvPr>
            <p:ph type="title"/>
          </p:nvPr>
        </p:nvSpPr>
        <p:spPr>
          <a:xfrm>
            <a:off x="414000" y="412884"/>
            <a:ext cx="9138790" cy="1116000"/>
          </a:xfrm>
        </p:spPr>
        <p:txBody>
          <a:bodyPr/>
          <a:lstStyle/>
          <a:p>
            <a:r>
              <a:rPr lang="fi-FI" dirty="0"/>
              <a:t>Omistajanvaihdosodotukset vs. toteutuma seuraavalle kymmenelle vuodelle</a:t>
            </a:r>
          </a:p>
        </p:txBody>
      </p:sp>
      <p:sp>
        <p:nvSpPr>
          <p:cNvPr id="7" name="Tekstiruutu 6">
            <a:extLst>
              <a:ext uri="{FF2B5EF4-FFF2-40B4-BE49-F238E27FC236}">
                <a16:creationId xmlns:a16="http://schemas.microsoft.com/office/drawing/2014/main" id="{D653D9F2-3E7C-45CC-8B24-C9CF384C41EE}"/>
              </a:ext>
            </a:extLst>
          </p:cNvPr>
          <p:cNvSpPr txBox="1"/>
          <p:nvPr/>
        </p:nvSpPr>
        <p:spPr>
          <a:xfrm>
            <a:off x="335360" y="1897668"/>
            <a:ext cx="4288353" cy="369332"/>
          </a:xfrm>
          <a:prstGeom prst="rect">
            <a:avLst/>
          </a:prstGeom>
          <a:noFill/>
        </p:spPr>
        <p:txBody>
          <a:bodyPr wrap="none" rtlCol="0">
            <a:spAutoFit/>
          </a:bodyPr>
          <a:lstStyle/>
          <a:p>
            <a:r>
              <a:rPr lang="fi-FI" b="1" dirty="0"/>
              <a:t>Yrittäjäin omistajanvaihdosodotukset</a:t>
            </a:r>
          </a:p>
        </p:txBody>
      </p:sp>
      <p:sp>
        <p:nvSpPr>
          <p:cNvPr id="8" name="Tekstiruutu 7">
            <a:extLst>
              <a:ext uri="{FF2B5EF4-FFF2-40B4-BE49-F238E27FC236}">
                <a16:creationId xmlns:a16="http://schemas.microsoft.com/office/drawing/2014/main" id="{4066B95B-2156-4A2B-B56C-C511573B292C}"/>
              </a:ext>
            </a:extLst>
          </p:cNvPr>
          <p:cNvSpPr txBox="1"/>
          <p:nvPr/>
        </p:nvSpPr>
        <p:spPr>
          <a:xfrm>
            <a:off x="6409238" y="1893709"/>
            <a:ext cx="4583306" cy="369332"/>
          </a:xfrm>
          <a:prstGeom prst="rect">
            <a:avLst/>
          </a:prstGeom>
          <a:noFill/>
        </p:spPr>
        <p:txBody>
          <a:bodyPr wrap="none" rtlCol="0">
            <a:spAutoFit/>
          </a:bodyPr>
          <a:lstStyle/>
          <a:p>
            <a:r>
              <a:rPr lang="fi-FI" b="1" dirty="0"/>
              <a:t>Omistajanvaihdosten toteutumaennuste</a:t>
            </a:r>
          </a:p>
        </p:txBody>
      </p:sp>
      <p:sp>
        <p:nvSpPr>
          <p:cNvPr id="9" name="Tekstiruutu 8">
            <a:extLst>
              <a:ext uri="{FF2B5EF4-FFF2-40B4-BE49-F238E27FC236}">
                <a16:creationId xmlns:a16="http://schemas.microsoft.com/office/drawing/2014/main" id="{C74B210C-FA20-4809-AE47-02C26A87E50B}"/>
              </a:ext>
            </a:extLst>
          </p:cNvPr>
          <p:cNvSpPr txBox="1"/>
          <p:nvPr/>
        </p:nvSpPr>
        <p:spPr>
          <a:xfrm>
            <a:off x="335360" y="5930116"/>
            <a:ext cx="4656928" cy="523220"/>
          </a:xfrm>
          <a:prstGeom prst="rect">
            <a:avLst/>
          </a:prstGeom>
          <a:noFill/>
        </p:spPr>
        <p:txBody>
          <a:bodyPr wrap="square" lIns="91440" tIns="45720" rIns="91440" bIns="45720" rtlCol="0" anchor="t">
            <a:spAutoFit/>
          </a:bodyPr>
          <a:lstStyle/>
          <a:p>
            <a:r>
              <a:rPr lang="fi-FI" sz="1400" dirty="0"/>
              <a:t>Lähde: Valtakunnallinen omistajanvaihdosbarometri 2018 (Seinäjoen ammattikorkeakoulu)</a:t>
            </a:r>
          </a:p>
        </p:txBody>
      </p:sp>
      <p:sp>
        <p:nvSpPr>
          <p:cNvPr id="10" name="Tekstiruutu 9">
            <a:extLst>
              <a:ext uri="{FF2B5EF4-FFF2-40B4-BE49-F238E27FC236}">
                <a16:creationId xmlns:a16="http://schemas.microsoft.com/office/drawing/2014/main" id="{E5F70F76-5D79-4E05-A958-9AC212BC1C5F}"/>
              </a:ext>
            </a:extLst>
          </p:cNvPr>
          <p:cNvSpPr txBox="1"/>
          <p:nvPr/>
        </p:nvSpPr>
        <p:spPr>
          <a:xfrm>
            <a:off x="6312024" y="5930116"/>
            <a:ext cx="4793300" cy="307777"/>
          </a:xfrm>
          <a:prstGeom prst="rect">
            <a:avLst/>
          </a:prstGeom>
          <a:noFill/>
        </p:spPr>
        <p:txBody>
          <a:bodyPr wrap="none" lIns="91440" tIns="45720" rIns="91440" bIns="45720" rtlCol="0" anchor="t">
            <a:spAutoFit/>
          </a:bodyPr>
          <a:lstStyle/>
          <a:p>
            <a:r>
              <a:rPr lang="fi-FI" sz="1400" dirty="0"/>
              <a:t>Keskeisten omistajanvaihdostoimijoiden konsensusarvio</a:t>
            </a:r>
          </a:p>
        </p:txBody>
      </p:sp>
    </p:spTree>
    <p:extLst>
      <p:ext uri="{BB962C8B-B14F-4D97-AF65-F5344CB8AC3E}">
        <p14:creationId xmlns:p14="http://schemas.microsoft.com/office/powerpoint/2010/main" val="183262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2"/>
          </p:nvPr>
        </p:nvSpPr>
        <p:spPr>
          <a:xfrm>
            <a:off x="623392" y="1628800"/>
            <a:ext cx="11373837" cy="4535083"/>
          </a:xfrm>
        </p:spPr>
        <p:txBody>
          <a:bodyPr/>
          <a:lstStyle/>
          <a:p>
            <a:pPr marL="0" indent="0">
              <a:lnSpc>
                <a:spcPct val="90000"/>
              </a:lnSpc>
              <a:buNone/>
            </a:pPr>
            <a:r>
              <a:rPr lang="fi-FI" sz="2000" dirty="0"/>
              <a:t>Onnistunut omistajanvaihdos</a:t>
            </a:r>
          </a:p>
          <a:p>
            <a:pPr lvl="1">
              <a:lnSpc>
                <a:spcPct val="90000"/>
              </a:lnSpc>
            </a:pPr>
            <a:r>
              <a:rPr lang="fi-FI" sz="2000" dirty="0"/>
              <a:t>Varmistaa verotulot</a:t>
            </a:r>
          </a:p>
          <a:p>
            <a:pPr lvl="1">
              <a:lnSpc>
                <a:spcPct val="90000"/>
              </a:lnSpc>
            </a:pPr>
            <a:r>
              <a:rPr lang="fi-FI" sz="2000" dirty="0"/>
              <a:t>Säilyttää työpaikkoja ja luo uusia</a:t>
            </a:r>
          </a:p>
          <a:p>
            <a:pPr lvl="1">
              <a:lnSpc>
                <a:spcPct val="90000"/>
              </a:lnSpc>
            </a:pPr>
            <a:r>
              <a:rPr lang="fi-FI" sz="2000" dirty="0"/>
              <a:t>Varmistaa alueellisen vireyden</a:t>
            </a:r>
          </a:p>
          <a:p>
            <a:pPr lvl="1">
              <a:lnSpc>
                <a:spcPct val="90000"/>
              </a:lnSpc>
            </a:pPr>
            <a:r>
              <a:rPr lang="fi-FI" sz="2000" dirty="0"/>
              <a:t>Toimii yrityksen kasvun ja kehittämiseen välineenä</a:t>
            </a:r>
          </a:p>
          <a:p>
            <a:pPr lvl="1">
              <a:lnSpc>
                <a:spcPct val="90000"/>
              </a:lnSpc>
            </a:pPr>
            <a:r>
              <a:rPr lang="fi-FI" sz="2000" dirty="0"/>
              <a:t>On kelpo työkalu yrityksen toiminnan fokusointiin</a:t>
            </a:r>
          </a:p>
          <a:p>
            <a:pPr lvl="1">
              <a:lnSpc>
                <a:spcPct val="90000"/>
              </a:lnSpc>
            </a:pPr>
            <a:r>
              <a:rPr lang="fi-FI" sz="2000" dirty="0"/>
              <a:t>Ei haaskaa osaamista</a:t>
            </a:r>
          </a:p>
          <a:p>
            <a:pPr lvl="1">
              <a:lnSpc>
                <a:spcPct val="90000"/>
              </a:lnSpc>
            </a:pPr>
            <a:r>
              <a:rPr lang="fi-FI" sz="2000" dirty="0"/>
              <a:t>Kerryttää omaisuutta ja osaamista</a:t>
            </a:r>
          </a:p>
          <a:p>
            <a:pPr lvl="1">
              <a:lnSpc>
                <a:spcPct val="90000"/>
              </a:lnSpc>
            </a:pPr>
            <a:r>
              <a:rPr lang="fi-FI" sz="2000" dirty="0"/>
              <a:t>Toimii varallisuuden lähteenä</a:t>
            </a:r>
          </a:p>
          <a:p>
            <a:pPr lvl="1">
              <a:lnSpc>
                <a:spcPct val="90000"/>
              </a:lnSpc>
            </a:pPr>
            <a:r>
              <a:rPr lang="fi-FI" sz="2000" dirty="0"/>
              <a:t>On askel yrittäjyyteen startupin vaihtoehtona </a:t>
            </a:r>
            <a:r>
              <a:rPr lang="fi-FI" sz="2000" dirty="0">
                <a:sym typeface="Wingdings" panose="05000000000000000000" pitchFamily="2" charset="2"/>
              </a:rPr>
              <a:t> </a:t>
            </a:r>
            <a:r>
              <a:rPr lang="fi-FI" sz="2000" dirty="0" err="1"/>
              <a:t>Restartup</a:t>
            </a:r>
            <a:endParaRPr lang="fi-FI" sz="2000" dirty="0"/>
          </a:p>
        </p:txBody>
      </p:sp>
      <p:sp>
        <p:nvSpPr>
          <p:cNvPr id="7" name="Otsikko 1">
            <a:extLst>
              <a:ext uri="{FF2B5EF4-FFF2-40B4-BE49-F238E27FC236}">
                <a16:creationId xmlns:a16="http://schemas.microsoft.com/office/drawing/2014/main" id="{EF9D32CF-ED7A-4B3A-A328-AAE3216F1177}"/>
              </a:ext>
            </a:extLst>
          </p:cNvPr>
          <p:cNvSpPr>
            <a:spLocks noGrp="1"/>
          </p:cNvSpPr>
          <p:nvPr>
            <p:ph type="title"/>
          </p:nvPr>
        </p:nvSpPr>
        <p:spPr>
          <a:xfrm>
            <a:off x="410794" y="589"/>
            <a:ext cx="9139237" cy="1116013"/>
          </a:xfrm>
        </p:spPr>
        <p:txBody>
          <a:bodyPr/>
          <a:lstStyle/>
          <a:p>
            <a:r>
              <a:rPr lang="fi-FI" dirty="0"/>
              <a:t>Miksi omistajanvaihdosten edistämistä tarvitaan?</a:t>
            </a:r>
          </a:p>
        </p:txBody>
      </p:sp>
    </p:spTree>
    <p:extLst>
      <p:ext uri="{BB962C8B-B14F-4D97-AF65-F5344CB8AC3E}">
        <p14:creationId xmlns:p14="http://schemas.microsoft.com/office/powerpoint/2010/main" val="307289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FFB4B6DF-42DE-4B2E-84B8-9600F0028B96}"/>
              </a:ext>
            </a:extLst>
          </p:cNvPr>
          <p:cNvSpPr>
            <a:spLocks noGrp="1"/>
          </p:cNvSpPr>
          <p:nvPr>
            <p:ph type="ctrTitle"/>
          </p:nvPr>
        </p:nvSpPr>
        <p:spPr/>
        <p:txBody>
          <a:bodyPr/>
          <a:lstStyle/>
          <a:p>
            <a:r>
              <a:rPr lang="fi-FI" dirty="0"/>
              <a:t>Miksi ostaisin – miksi en perusta itse?</a:t>
            </a:r>
          </a:p>
        </p:txBody>
      </p:sp>
      <p:pic>
        <p:nvPicPr>
          <p:cNvPr id="13" name="Kuvan paikkamerkki 12" descr="Kuva, joka sisältää kohteen kannettava, elektroniikka&#10;&#10;Kuvaus luotu automaattisesti">
            <a:extLst>
              <a:ext uri="{FF2B5EF4-FFF2-40B4-BE49-F238E27FC236}">
                <a16:creationId xmlns:a16="http://schemas.microsoft.com/office/drawing/2014/main" id="{C654E765-91F2-478B-B7B2-8944ACA192B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Tree>
    <p:extLst>
      <p:ext uri="{BB962C8B-B14F-4D97-AF65-F5344CB8AC3E}">
        <p14:creationId xmlns:p14="http://schemas.microsoft.com/office/powerpoint/2010/main" val="35808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6426E6CC-FD8C-485F-9167-9FF3049CDDC7}"/>
              </a:ext>
            </a:extLst>
          </p:cNvPr>
          <p:cNvSpPr>
            <a:spLocks noGrp="1"/>
          </p:cNvSpPr>
          <p:nvPr>
            <p:ph idx="1"/>
          </p:nvPr>
        </p:nvSpPr>
        <p:spPr>
          <a:xfrm>
            <a:off x="394910" y="1556792"/>
            <a:ext cx="11248354" cy="4035152"/>
          </a:xfrm>
        </p:spPr>
        <p:txBody>
          <a:bodyPr/>
          <a:lstStyle/>
          <a:p>
            <a:pPr marL="457200" indent="-457200">
              <a:buFont typeface="+mj-lt"/>
              <a:buAutoNum type="arabicPeriod"/>
            </a:pPr>
            <a:r>
              <a:rPr lang="fi-FI" b="1" dirty="0"/>
              <a:t>Onnistumisen todennäköisyys on korkeampi. </a:t>
            </a:r>
          </a:p>
          <a:p>
            <a:pPr marL="0" indent="0">
              <a:buNone/>
            </a:pPr>
            <a:endParaRPr lang="fi-FI" b="1" dirty="0"/>
          </a:p>
          <a:p>
            <a:pPr lvl="1"/>
            <a:r>
              <a:rPr lang="fi-FI" sz="2000" dirty="0"/>
              <a:t>Tilastojen valossa onnistut yrittäjyydessä todennäköisemmin, kun ostat toimivan yrityksen.</a:t>
            </a:r>
          </a:p>
          <a:p>
            <a:pPr lvl="1"/>
            <a:r>
              <a:rPr lang="fi-FI" sz="2000" dirty="0"/>
              <a:t>Finnvera on tutkinut rahoittamiaan yrityskauppoja ja ostetuista yrityksistä yli 80% on jatkanut toimintaansa viisi vuotta yrityskaupan jälkeen. </a:t>
            </a:r>
          </a:p>
          <a:p>
            <a:pPr lvl="1"/>
            <a:r>
              <a:rPr lang="fi-FI" sz="2000" dirty="0"/>
              <a:t>Tilastokeskuksen mukaan taas perustettavista uusista yrityksistä viiden toimintavuoden jälkeen n. 50% jatkaa toimintaansa.</a:t>
            </a:r>
          </a:p>
          <a:p>
            <a:pPr marL="0" indent="0">
              <a:buNone/>
            </a:pPr>
            <a:endParaRPr lang="fi-FI" dirty="0"/>
          </a:p>
          <a:p>
            <a:pPr marL="0" indent="0">
              <a:buNone/>
            </a:pPr>
            <a:endParaRPr lang="fi-FI" dirty="0"/>
          </a:p>
          <a:p>
            <a:endParaRPr lang="fi-FI" dirty="0"/>
          </a:p>
        </p:txBody>
      </p:sp>
      <p:sp>
        <p:nvSpPr>
          <p:cNvPr id="5" name="Otsikko 4">
            <a:extLst>
              <a:ext uri="{FF2B5EF4-FFF2-40B4-BE49-F238E27FC236}">
                <a16:creationId xmlns:a16="http://schemas.microsoft.com/office/drawing/2014/main" id="{26077D15-EB30-43D1-853B-ED7555ECDE92}"/>
              </a:ext>
            </a:extLst>
          </p:cNvPr>
          <p:cNvSpPr>
            <a:spLocks noGrp="1"/>
          </p:cNvSpPr>
          <p:nvPr>
            <p:ph type="title"/>
          </p:nvPr>
        </p:nvSpPr>
        <p:spPr/>
        <p:txBody>
          <a:bodyPr/>
          <a:lstStyle/>
          <a:p>
            <a:r>
              <a:rPr lang="fi-FI" dirty="0"/>
              <a:t>Miksi ostaisin – miksi en perustaisi itse?</a:t>
            </a:r>
          </a:p>
        </p:txBody>
      </p:sp>
    </p:spTree>
    <p:extLst>
      <p:ext uri="{BB962C8B-B14F-4D97-AF65-F5344CB8AC3E}">
        <p14:creationId xmlns:p14="http://schemas.microsoft.com/office/powerpoint/2010/main" val="3105625639"/>
      </p:ext>
    </p:extLst>
  </p:cSld>
  <p:clrMapOvr>
    <a:masterClrMapping/>
  </p:clrMapOvr>
</p:sld>
</file>

<file path=ppt/theme/theme1.xml><?xml version="1.0" encoding="utf-8"?>
<a:theme xmlns:a="http://schemas.openxmlformats.org/drawingml/2006/main" name="Suomen Yrittajat">
  <a:themeElements>
    <a:clrScheme name="Suomen Yrittajat">
      <a:dk1>
        <a:sysClr val="windowText" lastClr="000000"/>
      </a:dk1>
      <a:lt1>
        <a:sysClr val="window" lastClr="FFFFFF"/>
      </a:lt1>
      <a:dk2>
        <a:srgbClr val="00A3DA"/>
      </a:dk2>
      <a:lt2>
        <a:srgbClr val="EEECE1"/>
      </a:lt2>
      <a:accent1>
        <a:srgbClr val="00A3DA"/>
      </a:accent1>
      <a:accent2>
        <a:srgbClr val="000000"/>
      </a:accent2>
      <a:accent3>
        <a:srgbClr val="919191"/>
      </a:accent3>
      <a:accent4>
        <a:srgbClr val="E9573F"/>
      </a:accent4>
      <a:accent5>
        <a:srgbClr val="78BD53"/>
      </a:accent5>
      <a:accent6>
        <a:srgbClr val="114A90"/>
      </a:accent6>
      <a:hlink>
        <a:srgbClr val="00A3DA"/>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Y_PowerPoint.potx" id="{19A87F38-8497-41DC-800A-1A85418D52D6}" vid="{1248F3D7-C595-46AE-9C95-15DAF02788B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1FC7A1260BBA7B4D9AC4FC7AFEE41043" ma:contentTypeVersion="11" ma:contentTypeDescription="Luo uusi asiakirja." ma:contentTypeScope="" ma:versionID="dbb672323a2f91689e7d04d6138d4574">
  <xsd:schema xmlns:xsd="http://www.w3.org/2001/XMLSchema" xmlns:xs="http://www.w3.org/2001/XMLSchema" xmlns:p="http://schemas.microsoft.com/office/2006/metadata/properties" xmlns:ns2="84022c66-15f2-4c0d-865f-254275f605a2" xmlns:ns3="76c1aada-a346-40d4-a8fc-ac03011fd553" targetNamespace="http://schemas.microsoft.com/office/2006/metadata/properties" ma:root="true" ma:fieldsID="4b28f942846462a1721567e941a77be2" ns2:_="" ns3:_="">
    <xsd:import namespace="84022c66-15f2-4c0d-865f-254275f605a2"/>
    <xsd:import namespace="76c1aada-a346-40d4-a8fc-ac03011fd5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22c66-15f2-4c0d-865f-254275f605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1aada-a346-40d4-a8fc-ac03011fd55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4D3FF8-D37C-4122-B812-7B932429E67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C978BB-83DE-47AC-9B2A-1291AB974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22c66-15f2-4c0d-865f-254275f605a2"/>
    <ds:schemaRef ds:uri="76c1aada-a346-40d4-a8fc-ac03011fd5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F40F80-038A-4805-A410-382B8E99A5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6789</TotalTime>
  <Words>887</Words>
  <Application>Microsoft Office PowerPoint</Application>
  <PresentationFormat>Laajakuva</PresentationFormat>
  <Paragraphs>140</Paragraphs>
  <Slides>22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acumin-pro</vt:lpstr>
      <vt:lpstr>Arial</vt:lpstr>
      <vt:lpstr>Calibri</vt:lpstr>
      <vt:lpstr>Open Sans</vt:lpstr>
      <vt:lpstr>Suomen Yrittajat</vt:lpstr>
      <vt:lpstr>Miksi et ostaisi itsellesi työpaikkaa?</vt:lpstr>
      <vt:lpstr>Agenda</vt:lpstr>
      <vt:lpstr>Omistajanvaihdosten määrä? </vt:lpstr>
      <vt:lpstr>Mikä on omistajanvaihdos?</vt:lpstr>
      <vt:lpstr>Omistajanvaihdosten volyymi</vt:lpstr>
      <vt:lpstr>Omistajanvaihdosodotukset vs. toteutuma seuraavalle kymmenelle vuodelle</vt:lpstr>
      <vt:lpstr>Miksi omistajanvaihdosten edistämistä tarvitaan?</vt:lpstr>
      <vt:lpstr>Miksi ostaisin – miksi en perusta itse?</vt:lpstr>
      <vt:lpstr>Miksi ostaisin – miksi en perustaisi itse?</vt:lpstr>
      <vt:lpstr>Miksi ostaisin – miksi en perustaisi itse?</vt:lpstr>
      <vt:lpstr>Miksi ostaisin – miksi en perustaisi itse?</vt:lpstr>
      <vt:lpstr>Miksi ostaisin – miksi en perustaisi itse?</vt:lpstr>
      <vt:lpstr>Miksi ostaisin – miksi en perustaisi itse?</vt:lpstr>
      <vt:lpstr>Eihän minulla ole rahaa!</vt:lpstr>
      <vt:lpstr>Eihän minulla ole rahaa!</vt:lpstr>
      <vt:lpstr>Eihän minulla ole rahaa!</vt:lpstr>
      <vt:lpstr>Mistä niitä yrityksiä löytyy?</vt:lpstr>
      <vt:lpstr>Mistä niitä yrityksiä löytyy?</vt:lpstr>
      <vt:lpstr>Se on ihan liian vaikeaa!</vt:lpstr>
      <vt:lpstr>Se on ihan liian vaikeaa!</vt:lpstr>
      <vt:lpstr>Se on ihan liian vaikeaa!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Toimenpidettä omistajanvaihdosten edistämiseksi</dc:title>
  <dc:creator>Anssi Kujala</dc:creator>
  <cp:lastModifiedBy>Anneli Komi</cp:lastModifiedBy>
  <cp:revision>384</cp:revision>
  <dcterms:created xsi:type="dcterms:W3CDTF">2021-01-26T06:27:11Z</dcterms:created>
  <dcterms:modified xsi:type="dcterms:W3CDTF">2023-05-04T12:39:16Z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0x0101001FC7A1260BBA7B4D9AC4FC7AFEE41043</vt:lpwstr>
  </property>
</Properties>
</file>